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7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3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Gill Sans MT"/>
              </a:rPr>
              <a:t>Clique para mover o slide</a:t>
            </a: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2000" b="0" strike="noStrike" spc="-1">
                <a:latin typeface="Arial"/>
              </a:rPr>
              <a:t>Clique para editar o formato de notas</a:t>
            </a:r>
          </a:p>
        </p:txBody>
      </p:sp>
      <p:sp>
        <p:nvSpPr>
          <p:cNvPr id="9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1400" b="0" strike="noStrike" spc="-1">
                <a:latin typeface="Times New Roman"/>
              </a:rPr>
              <a:t>&lt;cabeçalho&gt;</a:t>
            </a:r>
          </a:p>
        </p:txBody>
      </p:sp>
      <p:sp>
        <p:nvSpPr>
          <p:cNvPr id="9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9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9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09ECCC81-AA68-47D7-AAEE-73C14CA74F08}" type="slidenum">
              <a:rPr lang="pt-BR" sz="1400" b="0" strike="noStrike" spc="-1">
                <a:latin typeface="Times New Roman"/>
              </a:rPr>
              <a:t>‹#›</a:t>
            </a:fld>
            <a:endParaRPr lang="pt-B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9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89F07E78-8641-48A3-A9CE-16952F85F753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9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7436D025-A829-4F36-A545-64F1EF66A66A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8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823824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48200" y="3779280"/>
            <a:ext cx="823824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466956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3233520" y="150552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6019200" y="150552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48200" y="377928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body"/>
          </p:nvPr>
        </p:nvSpPr>
        <p:spPr>
          <a:xfrm>
            <a:off x="3233520" y="377928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7" name="PlaceHolder 7"/>
          <p:cNvSpPr>
            <a:spLocks noGrp="1"/>
          </p:cNvSpPr>
          <p:nvPr>
            <p:ph type="body"/>
          </p:nvPr>
        </p:nvSpPr>
        <p:spPr>
          <a:xfrm>
            <a:off x="6019200" y="377928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448200" y="1505520"/>
            <a:ext cx="8238240" cy="4352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823824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581040" y="687600"/>
            <a:ext cx="7989480" cy="2766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448200" y="1505520"/>
            <a:ext cx="8238240" cy="4352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66956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823824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823824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48200" y="3779280"/>
            <a:ext cx="823824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466956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3233520" y="150552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19200" y="150552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448200" y="377928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3233520" y="377928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6019200" y="377928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823824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subTitle"/>
          </p:nvPr>
        </p:nvSpPr>
        <p:spPr>
          <a:xfrm>
            <a:off x="581040" y="687600"/>
            <a:ext cx="7989480" cy="2766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466956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823824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stomShape 1"/>
          <p:cNvSpPr/>
          <p:nvPr/>
        </p:nvSpPr>
        <p:spPr>
          <a:xfrm>
            <a:off x="448200" y="441360"/>
            <a:ext cx="2719440" cy="107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" name="CustomShape 2"/>
          <p:cNvSpPr/>
          <p:nvPr/>
        </p:nvSpPr>
        <p:spPr>
          <a:xfrm>
            <a:off x="5976000" y="441360"/>
            <a:ext cx="2710440" cy="10764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3216600" y="441360"/>
            <a:ext cx="2710440" cy="10764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0" y="6273360"/>
            <a:ext cx="9143640" cy="65520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448200" y="563760"/>
            <a:ext cx="8239680" cy="5681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581040" y="3936600"/>
            <a:ext cx="7989480" cy="103284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cap="all" spc="-1">
                <a:solidFill>
                  <a:srgbClr val="FFFFFF"/>
                </a:solidFill>
                <a:latin typeface="Gill Sans MT"/>
              </a:rPr>
              <a:t>title style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/>
          </p:nvPr>
        </p:nvSpPr>
        <p:spPr>
          <a:xfrm>
            <a:off x="5559480" y="6392160"/>
            <a:ext cx="213336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8FA83D26-4AC6-438F-B439-895224AA4D33}" type="datetime1">
              <a:rPr lang="pt-BR" sz="1800" b="0" strike="noStrike" spc="-1">
                <a:solidFill>
                  <a:srgbClr val="537ED0"/>
                </a:solidFill>
                <a:latin typeface="Gill Sans MT"/>
              </a:rPr>
              <a:t>01/10/2018</a:t>
            </a:fld>
            <a:endParaRPr lang="pt-BR" sz="1800" b="0" strike="noStrike" spc="-1">
              <a:latin typeface="Times New Roman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ftr"/>
          </p:nvPr>
        </p:nvSpPr>
        <p:spPr>
          <a:xfrm>
            <a:off x="581040" y="6387840"/>
            <a:ext cx="487008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 (Last Edit 6/11/2018)</a:t>
            </a:r>
            <a:endParaRPr lang="pt-BR" sz="1800" b="0" strike="noStrike" spc="-1">
              <a:latin typeface="Times New Roman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sldNum"/>
          </p:nvPr>
        </p:nvSpPr>
        <p:spPr>
          <a:xfrm>
            <a:off x="7800480" y="6392160"/>
            <a:ext cx="77004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8F7BD36F-7507-4634-96D4-5B004C2392CA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‹#›</a:t>
            </a:fld>
            <a:endParaRPr lang="pt-BR" sz="1800" b="0" strike="noStrike" spc="-1">
              <a:latin typeface="Times New Roman"/>
            </a:endParaRPr>
          </a:p>
        </p:txBody>
      </p:sp>
      <p:pic>
        <p:nvPicPr>
          <p:cNvPr id="9" name="Picture 7"/>
          <p:cNvPicPr/>
          <p:nvPr/>
        </p:nvPicPr>
        <p:blipFill>
          <a:blip r:embed="rId14"/>
          <a:stretch/>
        </p:blipFill>
        <p:spPr>
          <a:xfrm>
            <a:off x="335160" y="563760"/>
            <a:ext cx="8488440" cy="2915280"/>
          </a:xfrm>
          <a:prstGeom prst="rect">
            <a:avLst/>
          </a:prstGeom>
          <a:ln>
            <a:noFill/>
          </a:ln>
        </p:spPr>
      </p:pic>
      <p:sp>
        <p:nvSpPr>
          <p:cNvPr id="10" name="CustomShape 10"/>
          <p:cNvSpPr/>
          <p:nvPr/>
        </p:nvSpPr>
        <p:spPr>
          <a:xfrm>
            <a:off x="-2520" y="6272640"/>
            <a:ext cx="9141120" cy="63720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PlaceHolder 11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3D3D3D"/>
                </a:solidFill>
                <a:latin typeface="Gill Sans MT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3D3D3D"/>
                </a:solidFill>
                <a:latin typeface="Gill Sans MT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3D3D3D"/>
                </a:solidFill>
                <a:latin typeface="Gill Sans MT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200" b="0" strike="noStrike" spc="-1">
                <a:solidFill>
                  <a:srgbClr val="3D3D3D"/>
                </a:solidFill>
                <a:latin typeface="Gill Sans MT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D3D3D"/>
                </a:solidFill>
                <a:latin typeface="Gill Sans MT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D3D3D"/>
                </a:solidFill>
                <a:latin typeface="Gill Sans MT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D3D3D"/>
                </a:solidFill>
                <a:latin typeface="Gill Sans MT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448200" y="441360"/>
            <a:ext cx="2719440" cy="107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2"/>
          <p:cNvSpPr/>
          <p:nvPr/>
        </p:nvSpPr>
        <p:spPr>
          <a:xfrm>
            <a:off x="5976000" y="441360"/>
            <a:ext cx="2710440" cy="10764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3"/>
          <p:cNvSpPr/>
          <p:nvPr/>
        </p:nvSpPr>
        <p:spPr>
          <a:xfrm>
            <a:off x="3216600" y="441360"/>
            <a:ext cx="2710440" cy="10764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4"/>
          <p:cNvSpPr/>
          <p:nvPr/>
        </p:nvSpPr>
        <p:spPr>
          <a:xfrm>
            <a:off x="0" y="6273360"/>
            <a:ext cx="9143640" cy="65520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CustomShape 5"/>
          <p:cNvSpPr/>
          <p:nvPr/>
        </p:nvSpPr>
        <p:spPr>
          <a:xfrm>
            <a:off x="448200" y="599760"/>
            <a:ext cx="8238240" cy="817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PlaceHolder 6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Click to edit Master title style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4" name="PlaceHolder 7"/>
          <p:cNvSpPr>
            <a:spLocks noGrp="1"/>
          </p:cNvSpPr>
          <p:nvPr>
            <p:ph type="body"/>
          </p:nvPr>
        </p:nvSpPr>
        <p:spPr>
          <a:xfrm>
            <a:off x="448200" y="1505520"/>
            <a:ext cx="8238240" cy="4352760"/>
          </a:xfrm>
          <a:prstGeom prst="rect">
            <a:avLst/>
          </a:prstGeom>
        </p:spPr>
        <p:txBody>
          <a:bodyPr/>
          <a:lstStyle/>
          <a:p>
            <a:pPr marL="306000" indent="-30564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3600" b="0" strike="noStrike" spc="-1">
                <a:solidFill>
                  <a:srgbClr val="3D3D3D"/>
                </a:solidFill>
                <a:latin typeface="Gill Sans MT"/>
              </a:rPr>
              <a:t>Edit Master text styles</a:t>
            </a:r>
          </a:p>
          <a:p>
            <a:pPr marL="630000" lvl="1" indent="-30564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3200" b="0" strike="noStrike" spc="-1">
                <a:solidFill>
                  <a:srgbClr val="3D3D3D"/>
                </a:solidFill>
                <a:latin typeface="Gill Sans MT"/>
              </a:rPr>
              <a:t>Second level</a:t>
            </a:r>
          </a:p>
          <a:p>
            <a:pPr marL="900000" lvl="2" indent="-26964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2800" b="0" strike="noStrike" spc="-1">
                <a:solidFill>
                  <a:srgbClr val="3D3D3D"/>
                </a:solidFill>
                <a:latin typeface="Gill Sans MT"/>
              </a:rPr>
              <a:t>Third level</a:t>
            </a:r>
          </a:p>
          <a:p>
            <a:pPr marL="1242000" lvl="3" indent="-2336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2400" b="0" strike="noStrike" spc="-1">
                <a:solidFill>
                  <a:srgbClr val="3D3D3D"/>
                </a:solidFill>
                <a:latin typeface="Gill Sans MT"/>
              </a:rPr>
              <a:t>Fourth level</a:t>
            </a:r>
          </a:p>
          <a:p>
            <a:pPr marL="1602000" lvl="4" indent="-2336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2400" b="0" strike="noStrike" spc="-1">
                <a:solidFill>
                  <a:srgbClr val="3D3D3D"/>
                </a:solidFill>
                <a:latin typeface="Gill Sans MT"/>
              </a:rPr>
              <a:t>Fifth level</a:t>
            </a:r>
          </a:p>
        </p:txBody>
      </p:sp>
      <p:sp>
        <p:nvSpPr>
          <p:cNvPr id="55" name="PlaceHolder 8"/>
          <p:cNvSpPr>
            <a:spLocks noGrp="1"/>
          </p:cNvSpPr>
          <p:nvPr>
            <p:ph type="dt"/>
          </p:nvPr>
        </p:nvSpPr>
        <p:spPr>
          <a:xfrm>
            <a:off x="5559480" y="6392160"/>
            <a:ext cx="213336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25A03DEE-770A-4AFB-92AD-FAA86865A7D3}" type="datetime1">
              <a:rPr lang="pt-BR" sz="1800" b="0" strike="noStrike" spc="-1">
                <a:solidFill>
                  <a:srgbClr val="537ED0"/>
                </a:solidFill>
                <a:latin typeface="Gill Sans MT"/>
              </a:rPr>
              <a:t>01/10/2018</a:t>
            </a:fld>
            <a:endParaRPr lang="pt-BR" sz="1800" b="0" strike="noStrike" spc="-1">
              <a:latin typeface="Times New Roman"/>
            </a:endParaRPr>
          </a:p>
        </p:txBody>
      </p:sp>
      <p:sp>
        <p:nvSpPr>
          <p:cNvPr id="56" name="PlaceHolder 9"/>
          <p:cNvSpPr>
            <a:spLocks noGrp="1"/>
          </p:cNvSpPr>
          <p:nvPr>
            <p:ph type="ftr"/>
          </p:nvPr>
        </p:nvSpPr>
        <p:spPr>
          <a:xfrm>
            <a:off x="581040" y="6387840"/>
            <a:ext cx="487008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 (Last Edit 6/11/2018)</a:t>
            </a:r>
            <a:endParaRPr lang="pt-BR" sz="1800" b="0" strike="noStrike" spc="-1">
              <a:latin typeface="Times New Roman"/>
            </a:endParaRPr>
          </a:p>
        </p:txBody>
      </p:sp>
      <p:sp>
        <p:nvSpPr>
          <p:cNvPr id="57" name="PlaceHolder 10"/>
          <p:cNvSpPr>
            <a:spLocks noGrp="1"/>
          </p:cNvSpPr>
          <p:nvPr>
            <p:ph type="sldNum"/>
          </p:nvPr>
        </p:nvSpPr>
        <p:spPr>
          <a:xfrm>
            <a:off x="7800480" y="6392160"/>
            <a:ext cx="77004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034FEADA-61EB-44F9-ADCB-711FF19DC3DC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‹#›</a:t>
            </a:fld>
            <a:endParaRPr lang="pt-BR" sz="18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://welserver.com/WEL1003" TargetMode="Externa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PhoenixFLL/" TargetMode="External"/><Relationship Id="rId2" Type="http://schemas.openxmlformats.org/officeDocument/2006/relationships/hyperlink" Target="https://www.facebook.com/NeXTGEN3659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hyperlink" Target="http://www.flltutorials.com/" TargetMode="External"/><Relationship Id="rId4" Type="http://schemas.openxmlformats.org/officeDocument/2006/relationships/hyperlink" Target="http://www.ev3lessson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www.fish3d.biz/" TargetMode="Externa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hyperlink" Target="https://dschool.stanford.edu/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1h5L_0rFz8" TargetMode="External"/><Relationship Id="rId2" Type="http://schemas.openxmlformats.org/officeDocument/2006/relationships/hyperlink" Target="https://www.youtube.com/watch?v=ttWhK-NO4g8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hyperlink" Target="https://www.youtube.com/watch?v=k_9Q-KDSb9o" TargetMode="Externa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581040" y="3936600"/>
            <a:ext cx="7989480" cy="10328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cap="all" spc="-1">
                <a:solidFill>
                  <a:srgbClr val="FFFFFF"/>
                </a:solidFill>
                <a:latin typeface="Gill Sans MT"/>
              </a:rPr>
              <a:t>Desonvolvendo a solução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1" name="TextShape 2"/>
          <p:cNvSpPr txBox="1"/>
          <p:nvPr/>
        </p:nvSpPr>
        <p:spPr>
          <a:xfrm>
            <a:off x="581040" y="5175720"/>
            <a:ext cx="7989480" cy="590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</a:pPr>
            <a:r>
              <a:rPr lang="pt-BR" sz="1600" b="0" strike="noStrike" cap="all" spc="-1">
                <a:solidFill>
                  <a:srgbClr val="FFFFFF"/>
                </a:solidFill>
                <a:latin typeface="Gill Sans MT"/>
              </a:rPr>
              <a:t>By Team 3659 NeXt Gen &amp; Team Phoenix</a:t>
            </a:r>
            <a:endParaRPr lang="pt-BR" sz="16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</a:pPr>
            <a:r>
              <a:rPr lang="pt-BR" sz="1600" b="0" strike="noStrike" cap="all" spc="-1">
                <a:solidFill>
                  <a:srgbClr val="FFFFFF"/>
                </a:solidFill>
                <a:latin typeface="Gill Sans MT"/>
              </a:rPr>
              <a:t>Traduzido por equipe sunrise</a:t>
            </a:r>
            <a:endParaRPr lang="pt-BR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Qual é a inovação?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56" name="TextShape 2"/>
          <p:cNvSpPr txBox="1"/>
          <p:nvPr/>
        </p:nvSpPr>
        <p:spPr>
          <a:xfrm>
            <a:off x="241560" y="1940040"/>
            <a:ext cx="8681040" cy="7876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01240">
              <a:lnSpc>
                <a:spcPct val="150000"/>
              </a:lnSpc>
              <a:spcBef>
                <a:spcPts val="420"/>
              </a:spcBef>
              <a:spcAft>
                <a:spcPts val="601"/>
              </a:spcAft>
            </a:pPr>
            <a:r>
              <a:rPr lang="en-US" sz="2100" b="0" strike="noStrike" spc="-1">
                <a:solidFill>
                  <a:srgbClr val="3D3D3D"/>
                </a:solidFill>
                <a:latin typeface="Gill Sans MT"/>
              </a:rPr>
              <a:t>Se a sua solução ainda não existe, você está pronto para o próximo passo.</a:t>
            </a:r>
          </a:p>
          <a:p>
            <a:pPr marL="201240">
              <a:lnSpc>
                <a:spcPct val="150000"/>
              </a:lnSpc>
              <a:spcBef>
                <a:spcPts val="380"/>
              </a:spcBef>
              <a:spcAft>
                <a:spcPts val="601"/>
              </a:spcAft>
            </a:pPr>
            <a:endParaRPr lang="en-US" sz="2100" b="0" strike="noStrike" spc="-1">
              <a:solidFill>
                <a:srgbClr val="3D3D3D"/>
              </a:solidFill>
              <a:latin typeface="Gill Sans MT"/>
            </a:endParaRPr>
          </a:p>
          <a:p>
            <a:pPr marL="201240">
              <a:lnSpc>
                <a:spcPct val="150000"/>
              </a:lnSpc>
              <a:spcBef>
                <a:spcPts val="380"/>
              </a:spcBef>
              <a:spcAft>
                <a:spcPts val="601"/>
              </a:spcAft>
            </a:pPr>
            <a:endParaRPr lang="en-US" sz="2100" b="0" strike="noStrike" spc="-1">
              <a:solidFill>
                <a:srgbClr val="3D3D3D"/>
              </a:solidFill>
              <a:latin typeface="Gill Sans MT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endParaRPr lang="en-US" sz="21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57" name="TextShape 3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8613FCFB-5373-40B6-BC9F-EAC4C344F99B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10</a:t>
            </a:fld>
            <a:endParaRPr lang="pt-BR" sz="1800" b="0" strike="noStrike" spc="-1">
              <a:latin typeface="Times New Roman"/>
            </a:endParaRPr>
          </a:p>
        </p:txBody>
      </p:sp>
      <p:sp>
        <p:nvSpPr>
          <p:cNvPr id="158" name="CustomShape 4"/>
          <p:cNvSpPr/>
          <p:nvPr/>
        </p:nvSpPr>
        <p:spPr>
          <a:xfrm>
            <a:off x="1115640" y="2566080"/>
            <a:ext cx="1964520" cy="728640"/>
          </a:xfrm>
          <a:prstGeom prst="rect">
            <a:avLst/>
          </a:prstGeom>
          <a:solidFill>
            <a:srgbClr val="034A85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800" b="0" strike="noStrike" spc="-1">
                <a:solidFill>
                  <a:srgbClr val="FFFFFF"/>
                </a:solidFill>
                <a:latin typeface="Gill Sans MT"/>
              </a:rPr>
              <a:t>Inovação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59" name="CustomShape 5"/>
          <p:cNvSpPr/>
          <p:nvPr/>
        </p:nvSpPr>
        <p:spPr>
          <a:xfrm>
            <a:off x="464040" y="3458880"/>
            <a:ext cx="3508920" cy="245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91440" lvl="1" indent="-9108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A3260"/>
              </a:buClr>
              <a:buFont typeface="Calibri"/>
              <a:buChar char=" "/>
            </a:pPr>
            <a:r>
              <a:rPr lang="pt-BR" sz="1600" b="0" strike="noStrike" spc="-1">
                <a:solidFill>
                  <a:srgbClr val="404040"/>
                </a:solidFill>
                <a:latin typeface="Gill Sans MT"/>
              </a:rPr>
              <a:t>Liste pelo menos três coisas que tornam a solução inovadora.</a:t>
            </a:r>
            <a:endParaRPr lang="pt-BR" sz="1600" b="0" strike="noStrike" spc="-1">
              <a:latin typeface="Arial"/>
            </a:endParaRPr>
          </a:p>
          <a:p>
            <a:pPr marL="91440" lvl="1" indent="-9108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A3260"/>
              </a:buClr>
              <a:buFont typeface="Calibri"/>
              <a:buChar char=" "/>
            </a:pPr>
            <a:r>
              <a:rPr lang="pt-BR" sz="1600" b="0" strike="noStrike" spc="-1">
                <a:solidFill>
                  <a:srgbClr val="404040"/>
                </a:solidFill>
                <a:latin typeface="Gill Sans MT"/>
              </a:rPr>
              <a:t>Em outras palavras, o que faz a solução ser </a:t>
            </a:r>
            <a:r>
              <a:rPr lang="pt-BR" sz="1600" b="0" i="1" strike="noStrike" spc="-1">
                <a:solidFill>
                  <a:srgbClr val="404040"/>
                </a:solidFill>
                <a:latin typeface="Gill Sans MT"/>
              </a:rPr>
              <a:t>da equipe?</a:t>
            </a:r>
            <a:r>
              <a:rPr lang="pt-BR" sz="1600" b="0" strike="noStrike" spc="-1">
                <a:solidFill>
                  <a:srgbClr val="404040"/>
                </a:solidFill>
                <a:latin typeface="Gill Sans MT"/>
              </a:rPr>
              <a:t> O que faz ela ser melhor do que outras já existentes?</a:t>
            </a:r>
            <a:endParaRPr lang="pt-BR" sz="1600" b="0" strike="noStrike" spc="-1">
              <a:latin typeface="Arial"/>
            </a:endParaRPr>
          </a:p>
          <a:p>
            <a:pPr marL="91440" lvl="1" indent="-9108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A3260"/>
              </a:buClr>
              <a:buFont typeface="Calibri"/>
              <a:buChar char=" "/>
            </a:pPr>
            <a:r>
              <a:rPr lang="pt-BR" sz="1200" b="0" strike="noStrike" spc="-1">
                <a:solidFill>
                  <a:srgbClr val="404040"/>
                </a:solidFill>
                <a:latin typeface="Gill Sans MT"/>
              </a:rPr>
              <a:t>Exemplo: Sua inovação pode ser mais barata, fácil de fazer e oferecer mais funções do que uma já existente.</a:t>
            </a:r>
            <a:endParaRPr lang="pt-BR" sz="1200" b="0" strike="noStrike" spc="-1">
              <a:latin typeface="Arial"/>
            </a:endParaRPr>
          </a:p>
        </p:txBody>
      </p:sp>
      <p:sp>
        <p:nvSpPr>
          <p:cNvPr id="160" name="CustomShape 6"/>
          <p:cNvSpPr/>
          <p:nvPr/>
        </p:nvSpPr>
        <p:spPr>
          <a:xfrm>
            <a:off x="464040" y="2664360"/>
            <a:ext cx="469080" cy="5320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4CF39"/>
          </a:solidFill>
          <a:ln>
            <a:solidFill>
              <a:srgbClr val="652C9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1" name="Picture 11"/>
          <p:cNvPicPr/>
          <p:nvPr/>
        </p:nvPicPr>
        <p:blipFill>
          <a:blip r:embed="rId2"/>
          <a:stretch/>
        </p:blipFill>
        <p:spPr>
          <a:xfrm>
            <a:off x="4573080" y="2463480"/>
            <a:ext cx="3954600" cy="3005280"/>
          </a:xfrm>
          <a:prstGeom prst="rect">
            <a:avLst/>
          </a:prstGeom>
          <a:ln>
            <a:noFill/>
          </a:ln>
        </p:spPr>
      </p:pic>
      <p:sp>
        <p:nvSpPr>
          <p:cNvPr id="162" name="TextShape 7"/>
          <p:cNvSpPr txBox="1"/>
          <p:nvPr/>
        </p:nvSpPr>
        <p:spPr>
          <a:xfrm>
            <a:off x="581040" y="6388920"/>
            <a:ext cx="5754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 (Última edição em 28/08/2018)</a:t>
            </a:r>
            <a:endParaRPr lang="pt-BR" sz="18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Modele, compartilhe, Teste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64" name="TextShape 2"/>
          <p:cNvSpPr txBox="1"/>
          <p:nvPr/>
        </p:nvSpPr>
        <p:spPr>
          <a:xfrm>
            <a:off x="241560" y="1940040"/>
            <a:ext cx="8681040" cy="7876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01240">
              <a:lnSpc>
                <a:spcPct val="150000"/>
              </a:lnSpc>
              <a:spcBef>
                <a:spcPts val="380"/>
              </a:spcBef>
              <a:spcAft>
                <a:spcPts val="601"/>
              </a:spcAft>
            </a:pPr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  <a:p>
            <a:pPr marL="201240">
              <a:lnSpc>
                <a:spcPct val="150000"/>
              </a:lnSpc>
              <a:spcBef>
                <a:spcPts val="380"/>
              </a:spcBef>
              <a:spcAft>
                <a:spcPts val="601"/>
              </a:spcAft>
            </a:pPr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65" name="TextShape 3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A269CF5F-D745-4AB2-BF56-32E8498D85C3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11</a:t>
            </a:fld>
            <a:endParaRPr lang="pt-BR" sz="1800" b="0" strike="noStrike" spc="-1">
              <a:latin typeface="Times New Roman"/>
            </a:endParaRPr>
          </a:p>
        </p:txBody>
      </p:sp>
      <p:sp>
        <p:nvSpPr>
          <p:cNvPr id="166" name="CustomShape 4"/>
          <p:cNvSpPr/>
          <p:nvPr/>
        </p:nvSpPr>
        <p:spPr>
          <a:xfrm>
            <a:off x="732600" y="1998720"/>
            <a:ext cx="1964520" cy="728640"/>
          </a:xfrm>
          <a:prstGeom prst="rect">
            <a:avLst/>
          </a:prstGeom>
          <a:solidFill>
            <a:srgbClr val="034A85"/>
          </a:solidFill>
          <a:ln>
            <a:solidFill>
              <a:srgbClr val="652C9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800" b="0" strike="noStrike" spc="-1">
                <a:solidFill>
                  <a:srgbClr val="FFFFFF"/>
                </a:solidFill>
                <a:latin typeface="Gill Sans MT"/>
              </a:rPr>
              <a:t>Modelo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67" name="CustomShape 5"/>
          <p:cNvSpPr/>
          <p:nvPr/>
        </p:nvSpPr>
        <p:spPr>
          <a:xfrm>
            <a:off x="254160" y="2905920"/>
            <a:ext cx="2921400" cy="17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91440" lvl="1" indent="-9108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A3260"/>
              </a:buClr>
              <a:buFont typeface="Calibri"/>
              <a:buChar char=" "/>
            </a:pPr>
            <a:r>
              <a:rPr lang="pt-BR" sz="1600" b="0" strike="noStrike" spc="-1">
                <a:solidFill>
                  <a:srgbClr val="404040"/>
                </a:solidFill>
                <a:latin typeface="Gill Sans MT"/>
              </a:rPr>
              <a:t>Protótipos não são exigidos na FIRST LEGO League. Entretanto, um modelo pode ser útil. Algumas equipes fazem modelos de LEGO, desenhos ou maquetes de papelão.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168" name="CustomShape 6"/>
          <p:cNvSpPr/>
          <p:nvPr/>
        </p:nvSpPr>
        <p:spPr>
          <a:xfrm>
            <a:off x="3654000" y="1998720"/>
            <a:ext cx="1964520" cy="728640"/>
          </a:xfrm>
          <a:prstGeom prst="rect">
            <a:avLst/>
          </a:prstGeom>
          <a:solidFill>
            <a:srgbClr val="034A85"/>
          </a:solidFill>
          <a:ln>
            <a:solidFill>
              <a:srgbClr val="652C9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800" b="0" strike="noStrike" spc="-1">
                <a:solidFill>
                  <a:srgbClr val="FFFFFF"/>
                </a:solidFill>
                <a:latin typeface="Gill Sans MT"/>
              </a:rPr>
              <a:t>Compartilhe/Teste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69" name="CustomShape 7"/>
          <p:cNvSpPr/>
          <p:nvPr/>
        </p:nvSpPr>
        <p:spPr>
          <a:xfrm>
            <a:off x="3190320" y="2905920"/>
            <a:ext cx="2857320" cy="270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91440" lvl="1" indent="-9108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A3260"/>
              </a:buClr>
              <a:buFont typeface="Calibri"/>
              <a:buChar char=" "/>
            </a:pPr>
            <a:r>
              <a:rPr lang="pt-BR" sz="1600" b="0" strike="noStrike" spc="-1">
                <a:solidFill>
                  <a:srgbClr val="404040"/>
                </a:solidFill>
                <a:latin typeface="Gill Sans MT"/>
              </a:rPr>
              <a:t>Se você tiver uma solução que pode ser testada, pode ser uma boa ideia que façam isso.</a:t>
            </a:r>
            <a:endParaRPr lang="pt-BR" sz="1600" b="0" strike="noStrike" spc="-1">
              <a:latin typeface="Arial"/>
            </a:endParaRPr>
          </a:p>
          <a:p>
            <a:pPr marL="91440" lvl="1" indent="-9108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A3260"/>
              </a:buClr>
              <a:buFont typeface="Calibri"/>
              <a:buChar char=" "/>
            </a:pPr>
            <a:r>
              <a:rPr lang="pt-BR" sz="1600" b="0" strike="noStrike" spc="-1">
                <a:solidFill>
                  <a:srgbClr val="404040"/>
                </a:solidFill>
                <a:latin typeface="Gill Sans MT"/>
              </a:rPr>
              <a:t>Se você não pode testar a solução, considere compartilhar sua sokução com um profissional que possa ajudar a dizer se funcionaria ou não.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170" name="CustomShape 8"/>
          <p:cNvSpPr/>
          <p:nvPr/>
        </p:nvSpPr>
        <p:spPr>
          <a:xfrm>
            <a:off x="2940840" y="2106360"/>
            <a:ext cx="469080" cy="5320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4CF39"/>
          </a:solidFill>
          <a:ln>
            <a:solidFill>
              <a:srgbClr val="652C9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1" name="Picture 5"/>
          <p:cNvPicPr/>
          <p:nvPr/>
        </p:nvPicPr>
        <p:blipFill>
          <a:blip r:embed="rId2"/>
          <a:stretch/>
        </p:blipFill>
        <p:spPr>
          <a:xfrm>
            <a:off x="6109920" y="2404440"/>
            <a:ext cx="2767680" cy="2075400"/>
          </a:xfrm>
          <a:prstGeom prst="rect">
            <a:avLst/>
          </a:prstGeom>
          <a:ln>
            <a:noFill/>
          </a:ln>
        </p:spPr>
      </p:pic>
      <p:sp>
        <p:nvSpPr>
          <p:cNvPr id="172" name="TextShape 9"/>
          <p:cNvSpPr txBox="1"/>
          <p:nvPr/>
        </p:nvSpPr>
        <p:spPr>
          <a:xfrm>
            <a:off x="581040" y="6388920"/>
            <a:ext cx="5754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 (Última edição em 28/08/2018)</a:t>
            </a:r>
            <a:endParaRPr lang="pt-BR" sz="1800" b="0" strike="noStrike" spc="-1">
              <a:latin typeface="Times New Roman"/>
            </a:endParaRPr>
          </a:p>
        </p:txBody>
      </p:sp>
      <p:sp>
        <p:nvSpPr>
          <p:cNvPr id="173" name="TextShape 10"/>
          <p:cNvSpPr txBox="1"/>
          <p:nvPr/>
        </p:nvSpPr>
        <p:spPr>
          <a:xfrm>
            <a:off x="3384000" y="5688000"/>
            <a:ext cx="446400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pt-BR" sz="1200" b="0" strike="noStrike" spc="-1">
                <a:solidFill>
                  <a:srgbClr val="404040"/>
                </a:solidFill>
                <a:latin typeface="Gill Sans MT"/>
              </a:rPr>
              <a:t>Exemplo: Seria muito difícil que testássemos nosso projeto da Nature’s Fury (um avião voando sobre um vulcão), ao invés disso, perguntamos a um profissional se funcionaria.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581040" y="687600"/>
            <a:ext cx="7989480" cy="6681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Modelos e protótipos ajudam a desenvolver a solução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75" name="TextShape 2"/>
          <p:cNvSpPr txBox="1"/>
          <p:nvPr/>
        </p:nvSpPr>
        <p:spPr>
          <a:xfrm>
            <a:off x="448200" y="1505520"/>
            <a:ext cx="4447440" cy="43527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630000" lvl="1" indent="-30564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600" b="0" strike="noStrike" spc="-1">
                <a:solidFill>
                  <a:srgbClr val="3D3D3D"/>
                </a:solidFill>
                <a:latin typeface="Gill Sans MT"/>
              </a:rPr>
              <a:t>Faça um protótipo da solução se possível. Não precisa ser na “escala máxima”. </a:t>
            </a:r>
          </a:p>
          <a:p>
            <a:pPr marL="630000" lvl="1" indent="-30564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600" b="0" strike="noStrike" spc="-1">
                <a:solidFill>
                  <a:srgbClr val="3D3D3D"/>
                </a:solidFill>
                <a:latin typeface="Gill Sans MT"/>
              </a:rPr>
              <a:t>Apresente a solução e o protótipo para profissionais, para receber </a:t>
            </a:r>
            <a:r>
              <a:rPr lang="en-US" sz="1600" b="0" i="1" strike="noStrike" spc="-1">
                <a:solidFill>
                  <a:srgbClr val="3D3D3D"/>
                </a:solidFill>
                <a:latin typeface="Gill Sans MT"/>
              </a:rPr>
              <a:t>feedback </a:t>
            </a:r>
            <a:r>
              <a:rPr lang="en-US" sz="1600" b="0" strike="noStrike" spc="-1">
                <a:solidFill>
                  <a:srgbClr val="3D3D3D"/>
                </a:solidFill>
                <a:latin typeface="Gill Sans MT"/>
              </a:rPr>
              <a:t>e saber o que melhorar.</a:t>
            </a:r>
          </a:p>
          <a:p>
            <a:pPr marL="630000" lvl="1" indent="-30564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600" b="0" strike="noStrike" spc="-1">
                <a:solidFill>
                  <a:srgbClr val="3D3D3D"/>
                </a:solidFill>
                <a:latin typeface="Gill Sans MT"/>
              </a:rPr>
              <a:t>Debatam como equipe o </a:t>
            </a:r>
            <a:r>
              <a:rPr lang="en-US" sz="1600" b="0" i="1" strike="noStrike" spc="-1">
                <a:solidFill>
                  <a:srgbClr val="3D3D3D"/>
                </a:solidFill>
                <a:latin typeface="Gill Sans MT"/>
              </a:rPr>
              <a:t>feedback </a:t>
            </a:r>
            <a:r>
              <a:rPr lang="en-US" sz="1600" b="0" strike="noStrike" spc="-1">
                <a:solidFill>
                  <a:srgbClr val="3D3D3D"/>
                </a:solidFill>
                <a:latin typeface="Gill Sans MT"/>
              </a:rPr>
              <a:t>dado pelos profissionais. Pesquisem as sugestões.</a:t>
            </a:r>
          </a:p>
          <a:p>
            <a:pPr marL="630000" lvl="1" indent="-30564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600" b="0" strike="noStrike" spc="-1">
                <a:solidFill>
                  <a:srgbClr val="3D3D3D"/>
                </a:solidFill>
                <a:latin typeface="Gill Sans MT"/>
              </a:rPr>
              <a:t>Discuta como implementar seu </a:t>
            </a:r>
            <a:r>
              <a:rPr lang="en-US" sz="1600" b="0" i="1" strike="noStrike" spc="-1">
                <a:solidFill>
                  <a:srgbClr val="3D3D3D"/>
                </a:solidFill>
                <a:latin typeface="Gill Sans MT"/>
              </a:rPr>
              <a:t>feedback </a:t>
            </a:r>
            <a:r>
              <a:rPr lang="en-US" sz="1600" b="0" strike="noStrike" spc="-1">
                <a:solidFill>
                  <a:srgbClr val="3D3D3D"/>
                </a:solidFill>
                <a:latin typeface="Gill Sans MT"/>
              </a:rPr>
              <a:t>e porque isso faria a solução melhor.</a:t>
            </a:r>
          </a:p>
          <a:p>
            <a:pPr marL="630000" lvl="1" indent="-30564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600" b="0" strike="noStrike" spc="-1">
                <a:solidFill>
                  <a:srgbClr val="3D3D3D"/>
                </a:solidFill>
                <a:latin typeface="Gill Sans MT"/>
              </a:rPr>
              <a:t>Implemente o </a:t>
            </a:r>
            <a:r>
              <a:rPr lang="en-US" sz="1600" b="0" i="1" strike="noStrike" spc="-1">
                <a:solidFill>
                  <a:srgbClr val="3D3D3D"/>
                </a:solidFill>
                <a:latin typeface="Gill Sans MT"/>
              </a:rPr>
              <a:t>feedback </a:t>
            </a:r>
            <a:r>
              <a:rPr lang="en-US" sz="1600" b="0" strike="noStrike" spc="-1">
                <a:solidFill>
                  <a:srgbClr val="3D3D3D"/>
                </a:solidFill>
                <a:latin typeface="Gill Sans MT"/>
              </a:rPr>
              <a:t>dos profissionais criando um novo protótipo. Se possível, volte a falar com o profissional e compartilhe a nova versão.</a:t>
            </a:r>
          </a:p>
        </p:txBody>
      </p:sp>
      <p:sp>
        <p:nvSpPr>
          <p:cNvPr id="176" name="TextShape 3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E7193FAD-BCD1-4331-A73C-62AC29B36B04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12</a:t>
            </a:fld>
            <a:endParaRPr lang="pt-BR" sz="1800" b="0" strike="noStrike" spc="-1">
              <a:latin typeface="Times New Roman"/>
            </a:endParaRPr>
          </a:p>
        </p:txBody>
      </p:sp>
      <p:pic>
        <p:nvPicPr>
          <p:cNvPr id="177" name="Picture 6"/>
          <p:cNvPicPr/>
          <p:nvPr/>
        </p:nvPicPr>
        <p:blipFill>
          <a:blip r:embed="rId2"/>
          <a:stretch/>
        </p:blipFill>
        <p:spPr>
          <a:xfrm rot="5400000">
            <a:off x="7387200" y="2345400"/>
            <a:ext cx="1819440" cy="1023480"/>
          </a:xfrm>
          <a:prstGeom prst="rect">
            <a:avLst/>
          </a:prstGeom>
          <a:ln>
            <a:noFill/>
          </a:ln>
        </p:spPr>
      </p:pic>
      <p:pic>
        <p:nvPicPr>
          <p:cNvPr id="178" name="Picture 2"/>
          <p:cNvPicPr/>
          <p:nvPr/>
        </p:nvPicPr>
        <p:blipFill>
          <a:blip r:embed="rId3"/>
          <a:srcRect l="2125" t="-2" r="11824" b="4356"/>
          <a:stretch/>
        </p:blipFill>
        <p:spPr>
          <a:xfrm rot="5400000">
            <a:off x="4906800" y="2288160"/>
            <a:ext cx="1815480" cy="1134360"/>
          </a:xfrm>
          <a:prstGeom prst="rect">
            <a:avLst/>
          </a:prstGeom>
          <a:ln>
            <a:noFill/>
          </a:ln>
        </p:spPr>
      </p:pic>
      <p:pic>
        <p:nvPicPr>
          <p:cNvPr id="179" name="Picture 16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3452" t="71361" r="68451" b="5799"/>
          <a:stretch/>
        </p:blipFill>
        <p:spPr>
          <a:xfrm>
            <a:off x="6512040" y="1947600"/>
            <a:ext cx="1143000" cy="1815480"/>
          </a:xfrm>
          <a:prstGeom prst="rect">
            <a:avLst/>
          </a:prstGeom>
          <a:ln>
            <a:noFill/>
          </a:ln>
        </p:spPr>
      </p:pic>
      <p:sp>
        <p:nvSpPr>
          <p:cNvPr id="180" name="TextShape 4"/>
          <p:cNvSpPr txBox="1"/>
          <p:nvPr/>
        </p:nvSpPr>
        <p:spPr>
          <a:xfrm>
            <a:off x="581040" y="6389280"/>
            <a:ext cx="5754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 (Última edição em 28/08/2018)</a:t>
            </a:r>
            <a:endParaRPr lang="pt-BR" sz="18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 Testando a solução inovadora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82" name="TextShape 2"/>
          <p:cNvSpPr txBox="1"/>
          <p:nvPr/>
        </p:nvSpPr>
        <p:spPr>
          <a:xfrm>
            <a:off x="241560" y="1845720"/>
            <a:ext cx="5701680" cy="43074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630000" lvl="1" indent="-305640">
              <a:lnSpc>
                <a:spcPct val="150000"/>
              </a:lnSpc>
              <a:spcBef>
                <a:spcPts val="38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Se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você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estiver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trabalhando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em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um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protótipo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que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funciona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,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é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bom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testar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antes.</a:t>
            </a:r>
          </a:p>
          <a:p>
            <a:pPr marL="630000" lvl="1" indent="-305640">
              <a:lnSpc>
                <a:spcPct val="150000"/>
              </a:lnSpc>
              <a:spcBef>
                <a:spcPts val="38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Se a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equipe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notar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que a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solução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não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está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funcionando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,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debatam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porque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não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está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funcionando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.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Discutam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o que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pode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se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melhorar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para que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funcione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.</a:t>
            </a:r>
          </a:p>
          <a:p>
            <a:pPr marL="630000" lvl="1" indent="-305640">
              <a:lnSpc>
                <a:spcPct val="150000"/>
              </a:lnSpc>
              <a:spcBef>
                <a:spcPts val="38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Faça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melhorias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no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protótipo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e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documente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as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mudanças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.</a:t>
            </a:r>
          </a:p>
          <a:p>
            <a:pPr marL="630000" lvl="1" indent="-305640">
              <a:lnSpc>
                <a:spcPct val="150000"/>
              </a:lnSpc>
              <a:spcBef>
                <a:spcPts val="38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Teste a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solução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novamente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. Se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funcionar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,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debatam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porque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funcionou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.</a:t>
            </a:r>
          </a:p>
          <a:p>
            <a:endParaRPr lang="en-US" sz="1600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201240">
              <a:lnSpc>
                <a:spcPct val="150000"/>
              </a:lnSpc>
              <a:spcBef>
                <a:spcPts val="300"/>
              </a:spcBef>
              <a:spcAft>
                <a:spcPts val="601"/>
              </a:spcAft>
            </a:pPr>
            <a:r>
              <a:rPr lang="en-US" sz="1200" b="1" strike="noStrike" spc="-1" dirty="0" err="1">
                <a:solidFill>
                  <a:srgbClr val="3D3D3D"/>
                </a:solidFill>
                <a:latin typeface="Gill Sans MT"/>
              </a:rPr>
              <a:t>Exemplo</a:t>
            </a:r>
            <a:r>
              <a:rPr lang="en-US" sz="1200" b="1" strike="noStrike" spc="-1" dirty="0">
                <a:solidFill>
                  <a:srgbClr val="3D3D3D"/>
                </a:solidFill>
                <a:latin typeface="Gill Sans MT"/>
              </a:rPr>
              <a:t>: </a:t>
            </a:r>
            <a:r>
              <a:rPr lang="en-US" sz="1200" b="0" strike="noStrike" spc="-1" dirty="0" err="1">
                <a:solidFill>
                  <a:srgbClr val="3D3D3D"/>
                </a:solidFill>
                <a:latin typeface="Gill Sans MT"/>
              </a:rPr>
              <a:t>Nós</a:t>
            </a:r>
            <a:r>
              <a:rPr lang="en-US" sz="12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200" b="0" strike="noStrike" spc="-1" dirty="0" err="1">
                <a:solidFill>
                  <a:srgbClr val="3D3D3D"/>
                </a:solidFill>
                <a:latin typeface="Gill Sans MT"/>
              </a:rPr>
              <a:t>documentamos</a:t>
            </a:r>
            <a:r>
              <a:rPr lang="en-US" sz="12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200" b="0" strike="noStrike" spc="-1" dirty="0" err="1">
                <a:solidFill>
                  <a:srgbClr val="3D3D3D"/>
                </a:solidFill>
                <a:latin typeface="Gill Sans MT"/>
              </a:rPr>
              <a:t>nossos</a:t>
            </a:r>
            <a:r>
              <a:rPr lang="en-US" sz="1200" b="0" strike="noStrike" spc="-1" dirty="0">
                <a:solidFill>
                  <a:srgbClr val="3D3D3D"/>
                </a:solidFill>
                <a:latin typeface="Gill Sans MT"/>
              </a:rPr>
              <a:t> dados dos testes </a:t>
            </a:r>
            <a:r>
              <a:rPr lang="en-US" sz="1200" b="0" strike="noStrike" spc="-1" dirty="0" err="1">
                <a:solidFill>
                  <a:srgbClr val="3D3D3D"/>
                </a:solidFill>
                <a:latin typeface="Gill Sans MT"/>
              </a:rPr>
              <a:t>em</a:t>
            </a:r>
            <a:r>
              <a:rPr lang="en-US" sz="1200" b="0" strike="noStrike" spc="-1" dirty="0">
                <a:solidFill>
                  <a:srgbClr val="3D3D3D"/>
                </a:solidFill>
                <a:latin typeface="Gill Sans MT"/>
              </a:rPr>
              <a:t> um site, que </a:t>
            </a:r>
            <a:r>
              <a:rPr lang="en-US" sz="1200" b="0" strike="noStrike" spc="-1" dirty="0" err="1">
                <a:solidFill>
                  <a:srgbClr val="3D3D3D"/>
                </a:solidFill>
                <a:latin typeface="Gill Sans MT"/>
              </a:rPr>
              <a:t>monitorava</a:t>
            </a:r>
            <a:r>
              <a:rPr lang="en-US" sz="12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200" b="0" strike="noStrike" spc="-1" dirty="0" err="1">
                <a:solidFill>
                  <a:srgbClr val="3D3D3D"/>
                </a:solidFill>
                <a:latin typeface="Gill Sans MT"/>
              </a:rPr>
              <a:t>diversas</a:t>
            </a:r>
            <a:r>
              <a:rPr lang="en-US" sz="12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200" b="0" strike="noStrike" spc="-1" dirty="0" err="1">
                <a:solidFill>
                  <a:srgbClr val="3D3D3D"/>
                </a:solidFill>
                <a:latin typeface="Gill Sans MT"/>
              </a:rPr>
              <a:t>colméias</a:t>
            </a:r>
            <a:r>
              <a:rPr lang="en-US" sz="1200" b="0" strike="noStrike" spc="-1" dirty="0">
                <a:solidFill>
                  <a:srgbClr val="3D3D3D"/>
                </a:solidFill>
                <a:latin typeface="Gill Sans MT"/>
              </a:rPr>
              <a:t>. </a:t>
            </a:r>
            <a:r>
              <a:rPr lang="en-US" sz="1200" b="0" strike="noStrike" spc="-1" dirty="0" err="1">
                <a:solidFill>
                  <a:srgbClr val="3D3D3D"/>
                </a:solidFill>
                <a:latin typeface="Gill Sans MT"/>
              </a:rPr>
              <a:t>Você</a:t>
            </a:r>
            <a:r>
              <a:rPr lang="en-US" sz="12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200" b="0" strike="noStrike" spc="-1" dirty="0" err="1">
                <a:solidFill>
                  <a:srgbClr val="3D3D3D"/>
                </a:solidFill>
                <a:latin typeface="Gill Sans MT"/>
              </a:rPr>
              <a:t>pode</a:t>
            </a:r>
            <a:r>
              <a:rPr lang="en-US" sz="12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200" b="0" strike="noStrike" spc="-1" dirty="0" err="1">
                <a:solidFill>
                  <a:srgbClr val="3D3D3D"/>
                </a:solidFill>
                <a:latin typeface="Gill Sans MT"/>
              </a:rPr>
              <a:t>ver</a:t>
            </a:r>
            <a:r>
              <a:rPr lang="en-US" sz="12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200" b="0" strike="noStrike" spc="-1" dirty="0" err="1">
                <a:solidFill>
                  <a:srgbClr val="3D3D3D"/>
                </a:solidFill>
                <a:latin typeface="Gill Sans MT"/>
              </a:rPr>
              <a:t>os</a:t>
            </a:r>
            <a:r>
              <a:rPr lang="en-US" sz="1200" b="0" strike="noStrike" spc="-1" dirty="0">
                <a:solidFill>
                  <a:srgbClr val="3D3D3D"/>
                </a:solidFill>
                <a:latin typeface="Gill Sans MT"/>
              </a:rPr>
              <a:t> testes no site: </a:t>
            </a:r>
            <a:r>
              <a:rPr lang="en-US" sz="1200" b="0" u="sng" strike="noStrike" spc="-1" dirty="0">
                <a:solidFill>
                  <a:srgbClr val="828282"/>
                </a:solidFill>
                <a:uFillTx/>
                <a:latin typeface="Gill Sans MT"/>
                <a:hlinkClick r:id="rId2"/>
              </a:rPr>
              <a:t>http://Welserver.com/WEL1003</a:t>
            </a:r>
            <a:endParaRPr lang="en-US" sz="1200" b="0" strike="noStrike" spc="-1" dirty="0">
              <a:solidFill>
                <a:srgbClr val="3D3D3D"/>
              </a:solidFill>
              <a:latin typeface="Gill Sans MT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endParaRPr lang="en-US" sz="1200" b="0" strike="noStrike" spc="-1" dirty="0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83" name="TextShape 3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D0ED98C8-8E0F-49D5-A64E-732D8DC90029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13</a:t>
            </a:fld>
            <a:endParaRPr lang="pt-BR" sz="1800" b="0" strike="noStrike" spc="-1">
              <a:latin typeface="Times New Roman"/>
            </a:endParaRPr>
          </a:p>
        </p:txBody>
      </p:sp>
      <p:pic>
        <p:nvPicPr>
          <p:cNvPr id="184" name="Picture 6"/>
          <p:cNvPicPr/>
          <p:nvPr/>
        </p:nvPicPr>
        <p:blipFill>
          <a:blip r:embed="rId3"/>
          <a:stretch/>
        </p:blipFill>
        <p:spPr>
          <a:xfrm>
            <a:off x="6071400" y="2108520"/>
            <a:ext cx="2707200" cy="1522800"/>
          </a:xfrm>
          <a:prstGeom prst="rect">
            <a:avLst/>
          </a:prstGeom>
          <a:ln>
            <a:noFill/>
          </a:ln>
        </p:spPr>
      </p:pic>
      <p:sp>
        <p:nvSpPr>
          <p:cNvPr id="185" name="TextShape 4"/>
          <p:cNvSpPr txBox="1"/>
          <p:nvPr/>
        </p:nvSpPr>
        <p:spPr>
          <a:xfrm>
            <a:off x="581040" y="6389640"/>
            <a:ext cx="5754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 (Última edição em 28/08/2018)</a:t>
            </a:r>
            <a:endParaRPr lang="pt-BR" sz="18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Créditos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87" name="TextShape 2"/>
          <p:cNvSpPr txBox="1"/>
          <p:nvPr/>
        </p:nvSpPr>
        <p:spPr>
          <a:xfrm>
            <a:off x="448200" y="1505520"/>
            <a:ext cx="8238240" cy="43527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06000" indent="-30564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800" b="0" strike="noStrike" spc="-1">
                <a:solidFill>
                  <a:srgbClr val="3D3D3D"/>
                </a:solidFill>
                <a:latin typeface="Gill Sans MT"/>
              </a:rPr>
              <a:t>Essa lição foi escrita pelo Team 3659 NeXT GEN e Team Phoenix, com edições dos Sehan Brothers.</a:t>
            </a:r>
          </a:p>
          <a:p>
            <a:pPr marL="306000" indent="-30564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800" b="0" strike="noStrike" spc="-1">
                <a:solidFill>
                  <a:srgbClr val="3D3D3D"/>
                </a:solidFill>
                <a:latin typeface="Gill Sans MT"/>
              </a:rPr>
              <a:t>Você pode entrar em contato com as equipes através destes sites:</a:t>
            </a:r>
            <a:br/>
            <a:r>
              <a:rPr lang="en-US" sz="1800" b="0" strike="noStrike" spc="-1">
                <a:solidFill>
                  <a:srgbClr val="3D3D3D"/>
                </a:solidFill>
                <a:latin typeface="Gill Sans MT"/>
              </a:rPr>
              <a:t>NeXT GEN : </a:t>
            </a:r>
            <a:r>
              <a:rPr lang="en-US" sz="1800" b="0" u="sng" strike="noStrike" spc="-1">
                <a:solidFill>
                  <a:srgbClr val="828282"/>
                </a:solidFill>
                <a:uFillTx/>
                <a:latin typeface="Gill Sans MT"/>
                <a:hlinkClick r:id="rId2"/>
              </a:rPr>
              <a:t>https://www.facebook.com/NeXTGEN3659</a:t>
            </a:r>
            <a:br/>
            <a:r>
              <a:rPr lang="en-US" sz="1800" b="0" strike="noStrike" spc="-1">
                <a:solidFill>
                  <a:srgbClr val="3D3D3D"/>
                </a:solidFill>
                <a:latin typeface="Gill Sans MT"/>
              </a:rPr>
              <a:t>Team Phoenix: </a:t>
            </a:r>
            <a:r>
              <a:rPr lang="en-US" sz="1800" b="0" u="sng" strike="noStrike" spc="-1">
                <a:solidFill>
                  <a:srgbClr val="828282"/>
                </a:solidFill>
                <a:uFillTx/>
                <a:latin typeface="Gill Sans MT"/>
                <a:hlinkClick r:id="rId3"/>
              </a:rPr>
              <a:t>https://www.facebook.com/PhoenixFLL/</a:t>
            </a:r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  <a:p>
            <a:pPr marL="306000" indent="-30564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800" b="0" strike="noStrike" spc="-1">
                <a:solidFill>
                  <a:srgbClr val="3D3D3D"/>
                </a:solidFill>
                <a:latin typeface="Gill Sans MT"/>
              </a:rPr>
              <a:t>Mais lições disponíveis nos sites </a:t>
            </a:r>
            <a:r>
              <a:rPr lang="en-US" sz="1800" b="0" u="sng" strike="noStrike" spc="-1">
                <a:solidFill>
                  <a:srgbClr val="828282"/>
                </a:solidFill>
                <a:uFillTx/>
                <a:latin typeface="Gill Sans MT"/>
                <a:hlinkClick r:id="rId4"/>
              </a:rPr>
              <a:t>www.ev3lesssons.com</a:t>
            </a:r>
            <a:r>
              <a:rPr lang="en-US" sz="1800" b="0" strike="noStrike" spc="-1">
                <a:solidFill>
                  <a:srgbClr val="3D3D3D"/>
                </a:solidFill>
                <a:latin typeface="Gill Sans MT"/>
              </a:rPr>
              <a:t> e </a:t>
            </a:r>
            <a:r>
              <a:rPr lang="en-US" sz="1800" b="0" u="sng" strike="noStrike" spc="-1">
                <a:solidFill>
                  <a:srgbClr val="828282"/>
                </a:solidFill>
                <a:uFillTx/>
                <a:latin typeface="Gill Sans MT"/>
                <a:hlinkClick r:id="rId5"/>
              </a:rPr>
              <a:t>www.flltutorials.com</a:t>
            </a:r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</a:pPr>
            <a:r>
              <a:rPr lang="en-US" sz="1800" b="0" strike="noStrike" spc="-1">
                <a:solidFill>
                  <a:srgbClr val="3D3D3D"/>
                </a:solidFill>
                <a:latin typeface="Gill Sans MT"/>
              </a:rPr>
              <a:t>Traduzido por Equipe Sunrise, de Santa Catarina, Brasil</a:t>
            </a: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</a:pPr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88" name="TextShape 3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12FF4589-174F-494D-8463-BE9BDD1A1E60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14</a:t>
            </a:fld>
            <a:endParaRPr lang="pt-BR" sz="1800" b="0" strike="noStrike" spc="-1">
              <a:latin typeface="Times New Roman"/>
            </a:endParaRPr>
          </a:p>
        </p:txBody>
      </p:sp>
      <p:pic>
        <p:nvPicPr>
          <p:cNvPr id="189" name="Picture 5"/>
          <p:cNvPicPr/>
          <p:nvPr/>
        </p:nvPicPr>
        <p:blipFill>
          <a:blip r:embed="rId6"/>
          <a:srcRect l="9379" t="11605" r="9182" b="11466"/>
          <a:stretch/>
        </p:blipFill>
        <p:spPr>
          <a:xfrm>
            <a:off x="1286640" y="4536000"/>
            <a:ext cx="6630120" cy="1605240"/>
          </a:xfrm>
          <a:prstGeom prst="rect">
            <a:avLst/>
          </a:prstGeom>
          <a:ln>
            <a:noFill/>
          </a:ln>
        </p:spPr>
      </p:pic>
      <p:sp>
        <p:nvSpPr>
          <p:cNvPr id="190" name="TextShape 4"/>
          <p:cNvSpPr txBox="1"/>
          <p:nvPr/>
        </p:nvSpPr>
        <p:spPr>
          <a:xfrm>
            <a:off x="581040" y="6389640"/>
            <a:ext cx="5754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 (Última edição em 28/08/2018)</a:t>
            </a:r>
            <a:endParaRPr lang="pt-BR" sz="18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Sobre os autores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220680" y="1503720"/>
            <a:ext cx="4331160" cy="43182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630000" lvl="1" indent="-30564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800" b="0" strike="noStrike" spc="-1">
                <a:solidFill>
                  <a:srgbClr val="3D3D3D"/>
                </a:solidFill>
                <a:latin typeface="Gill Sans MT"/>
              </a:rPr>
              <a:t> Team Phoenix, equipe de FLL, de Lafayette, Louisiana.</a:t>
            </a:r>
          </a:p>
          <a:p>
            <a:pPr marL="630000" lvl="1" indent="-30564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800" b="0" strike="noStrike" spc="-1">
                <a:solidFill>
                  <a:srgbClr val="3D3D3D"/>
                </a:solidFill>
                <a:latin typeface="Gill Sans MT"/>
              </a:rPr>
              <a:t>Eles participaram de diversos campeonatos internacionais, e se colocaram no runner-up no Global Innovation Award 2017, em Washington D.C.</a:t>
            </a:r>
          </a:p>
          <a:p>
            <a:pPr marL="630000" lvl="1" indent="-30564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800" b="0" strike="noStrike" spc="-1">
                <a:solidFill>
                  <a:srgbClr val="3D3D3D"/>
                </a:solidFill>
                <a:latin typeface="Gill Sans MT"/>
              </a:rPr>
              <a:t>Eles amam inventar, se divertir e se comunicar com a comunidade.</a:t>
            </a:r>
          </a:p>
          <a:p>
            <a:pPr marL="630000" lvl="1" indent="-30564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800" b="0" strike="noStrike" spc="-1">
                <a:solidFill>
                  <a:srgbClr val="3D3D3D"/>
                </a:solidFill>
                <a:latin typeface="Gill Sans MT"/>
              </a:rPr>
              <a:t>Você pode ver mais em </a:t>
            </a:r>
            <a:r>
              <a:rPr lang="en-US" sz="1800" b="0" u="sng" strike="noStrike" spc="-1">
                <a:solidFill>
                  <a:srgbClr val="828282"/>
                </a:solidFill>
                <a:uFillTx/>
                <a:latin typeface="Gill Sans MT"/>
                <a:hlinkClick r:id="rId2"/>
              </a:rPr>
              <a:t>https://www.fish3d.biz/</a:t>
            </a:r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04" name="TextShape 3"/>
          <p:cNvSpPr txBox="1"/>
          <p:nvPr/>
        </p:nvSpPr>
        <p:spPr>
          <a:xfrm>
            <a:off x="581040" y="6387840"/>
            <a:ext cx="5754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 (Última edição em 28/08/2018)</a:t>
            </a:r>
            <a:endParaRPr lang="pt-BR" sz="1800" b="0" strike="noStrike" spc="-1">
              <a:latin typeface="Times New Roman"/>
            </a:endParaRPr>
          </a:p>
        </p:txBody>
      </p:sp>
      <p:sp>
        <p:nvSpPr>
          <p:cNvPr id="105" name="TextShape 4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DE58C939-AA1D-497B-80BE-1765FB28E956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2</a:t>
            </a:fld>
            <a:endParaRPr lang="pt-BR" sz="1800" b="0" strike="noStrike" spc="-1">
              <a:latin typeface="Times New Roman"/>
            </a:endParaRPr>
          </a:p>
        </p:txBody>
      </p:sp>
      <p:sp>
        <p:nvSpPr>
          <p:cNvPr id="106" name="CustomShape 5"/>
          <p:cNvSpPr/>
          <p:nvPr/>
        </p:nvSpPr>
        <p:spPr>
          <a:xfrm>
            <a:off x="4552200" y="1571040"/>
            <a:ext cx="4331160" cy="306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rIns="0"/>
          <a:lstStyle/>
          <a:p>
            <a:pPr marL="630000" lvl="1" indent="-305640">
              <a:lnSpc>
                <a:spcPct val="8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pt-BR" sz="1600" b="0" strike="noStrike" spc="-1">
                <a:solidFill>
                  <a:srgbClr val="3D3D3D"/>
                </a:solidFill>
                <a:latin typeface="Gill Sans MT"/>
              </a:rPr>
              <a:t>NeXT GEN é uma equipe de 13 anos de ensino médio, de Garrett County, Maryland</a:t>
            </a:r>
            <a:endParaRPr lang="pt-BR" sz="1600" b="0" strike="noStrike" spc="-1">
              <a:latin typeface="Arial"/>
            </a:endParaRPr>
          </a:p>
          <a:p>
            <a:pPr marL="630000" lvl="1" indent="-305640">
              <a:lnSpc>
                <a:spcPct val="8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pt-BR" sz="1600" b="0" strike="noStrike" spc="-1">
                <a:solidFill>
                  <a:srgbClr val="3D3D3D"/>
                </a:solidFill>
                <a:latin typeface="Gill Sans MT"/>
              </a:rPr>
              <a:t>Ganhamos em primeiro lugar no 2013 Global Innovation Award (GIA) pelo Gramma Jamma</a:t>
            </a:r>
            <a:endParaRPr lang="pt-BR" sz="1600" b="0" strike="noStrike" spc="-1">
              <a:latin typeface="Arial"/>
            </a:endParaRPr>
          </a:p>
          <a:p>
            <a:pPr marL="630000" lvl="1" indent="-305640">
              <a:lnSpc>
                <a:spcPct val="8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pt-BR" sz="1600" b="0" strike="noStrike" spc="-1">
                <a:solidFill>
                  <a:srgbClr val="3D3D3D"/>
                </a:solidFill>
                <a:latin typeface="Gill Sans MT"/>
              </a:rPr>
              <a:t>Estivemos nós top 20 GIA semifinalistas em 2017 por solução inovadora, o BeeHaven</a:t>
            </a:r>
            <a:endParaRPr lang="pt-BR" sz="1600" b="0" strike="noStrike" spc="-1">
              <a:latin typeface="Arial"/>
            </a:endParaRPr>
          </a:p>
          <a:p>
            <a:pPr marL="630000" lvl="1" indent="-305640">
              <a:lnSpc>
                <a:spcPct val="8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pt-BR" sz="1600" b="0" strike="noStrike" spc="-1">
                <a:solidFill>
                  <a:srgbClr val="3D3D3D"/>
                </a:solidFill>
                <a:latin typeface="Gill Sans MT"/>
              </a:rPr>
              <a:t>Mais recentemente, ganhamos em primeiro por Solução Inovadora em Mountain State Invitational em 2017</a:t>
            </a:r>
            <a:endParaRPr lang="pt-BR" sz="1600" b="0" strike="noStrike" spc="-1">
              <a:latin typeface="Arial"/>
            </a:endParaRPr>
          </a:p>
        </p:txBody>
      </p:sp>
      <p:pic>
        <p:nvPicPr>
          <p:cNvPr id="107" name="Picture 8"/>
          <p:cNvPicPr/>
          <p:nvPr/>
        </p:nvPicPr>
        <p:blipFill>
          <a:blip r:embed="rId3"/>
          <a:srcRect l="10787" t="10394" r="4617" b="33739"/>
          <a:stretch/>
        </p:blipFill>
        <p:spPr>
          <a:xfrm>
            <a:off x="5198400" y="4666320"/>
            <a:ext cx="3341520" cy="1242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Primeiros passos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241560" y="1737360"/>
            <a:ext cx="8358120" cy="41313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06000" indent="-30564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2000" b="0" strike="noStrike" spc="-1">
                <a:solidFill>
                  <a:srgbClr val="3D3D3D"/>
                </a:solidFill>
                <a:latin typeface="Gill Sans MT"/>
              </a:rPr>
              <a:t>Se a equipe encontrou o tópico e todos estão “e agora?” É aqui que se aplica o </a:t>
            </a:r>
            <a:r>
              <a:rPr lang="en-US" sz="2000" b="0" i="1" strike="noStrike" spc="-1">
                <a:solidFill>
                  <a:srgbClr val="3D3D3D"/>
                </a:solidFill>
                <a:latin typeface="Gill Sans MT"/>
              </a:rPr>
              <a:t>design thinking </a:t>
            </a:r>
            <a:r>
              <a:rPr lang="en-US" sz="2000" b="0" strike="noStrike" spc="-1">
                <a:solidFill>
                  <a:srgbClr val="3D3D3D"/>
                </a:solidFill>
                <a:latin typeface="Gill Sans MT"/>
              </a:rPr>
              <a:t>na situação.</a:t>
            </a:r>
          </a:p>
          <a:p>
            <a:pPr marL="306000" indent="-30564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2000" b="0" i="1" strike="noStrike" spc="-1">
                <a:solidFill>
                  <a:srgbClr val="3D3D3D"/>
                </a:solidFill>
                <a:latin typeface="Gill Sans MT"/>
              </a:rPr>
              <a:t>Design thinking</a:t>
            </a:r>
            <a:r>
              <a:rPr lang="en-US" sz="2000" b="0" strike="noStrike" spc="-1">
                <a:solidFill>
                  <a:srgbClr val="3D3D3D"/>
                </a:solidFill>
                <a:latin typeface="Gill Sans MT"/>
              </a:rPr>
              <a:t> resolve os problemas de criatividade. Nós seguimos o processo desenvolvido pela </a:t>
            </a:r>
            <a:r>
              <a:rPr lang="en-US" sz="2000" b="0" u="sng" strike="noStrike" spc="-1">
                <a:solidFill>
                  <a:srgbClr val="828282"/>
                </a:solidFill>
                <a:uFillTx/>
                <a:latin typeface="Gill Sans MT"/>
                <a:hlinkClick r:id="rId2"/>
              </a:rPr>
              <a:t>Stanford d.School</a:t>
            </a:r>
            <a:r>
              <a:rPr lang="en-US" sz="2000" b="0" strike="noStrike" spc="-1">
                <a:solidFill>
                  <a:srgbClr val="3D3D3D"/>
                </a:solidFill>
                <a:latin typeface="Gill Sans MT"/>
              </a:rPr>
              <a:t>. </a:t>
            </a:r>
          </a:p>
        </p:txBody>
      </p:sp>
      <p:sp>
        <p:nvSpPr>
          <p:cNvPr id="110" name="TextShape 3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051F0B06-C546-4829-A0DF-5346214632BE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3</a:t>
            </a:fld>
            <a:endParaRPr lang="pt-BR" sz="1800" b="0" strike="noStrike" spc="-1">
              <a:latin typeface="Times New Roman"/>
            </a:endParaRPr>
          </a:p>
        </p:txBody>
      </p:sp>
      <p:pic>
        <p:nvPicPr>
          <p:cNvPr id="111" name="Picture 5"/>
          <p:cNvPicPr/>
          <p:nvPr/>
        </p:nvPicPr>
        <p:blipFill>
          <a:blip r:embed="rId3"/>
          <a:stretch/>
        </p:blipFill>
        <p:spPr>
          <a:xfrm>
            <a:off x="1106640" y="3306600"/>
            <a:ext cx="6933240" cy="2857320"/>
          </a:xfrm>
          <a:prstGeom prst="rect">
            <a:avLst/>
          </a:prstGeom>
          <a:ln>
            <a:noFill/>
          </a:ln>
        </p:spPr>
      </p:pic>
      <p:sp>
        <p:nvSpPr>
          <p:cNvPr id="112" name="TextShape 4"/>
          <p:cNvSpPr txBox="1"/>
          <p:nvPr/>
        </p:nvSpPr>
        <p:spPr>
          <a:xfrm>
            <a:off x="581040" y="6388200"/>
            <a:ext cx="5754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 (Última edição em 28/08/2018)</a:t>
            </a:r>
            <a:endParaRPr lang="pt-BR" sz="18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Empatize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4" name="TextShape 2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48A2B1F3-3A8D-4E5D-A03D-05931B0E3958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4</a:t>
            </a:fld>
            <a:endParaRPr lang="pt-BR" sz="1800" b="0" strike="noStrike" spc="-1">
              <a:latin typeface="Times New Roman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596520" y="1950120"/>
            <a:ext cx="7573320" cy="344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i="1" strike="noStrike" spc="-1">
                <a:solidFill>
                  <a:srgbClr val="000000"/>
                </a:solidFill>
                <a:latin typeface="Calibri"/>
                <a:ea typeface="Calibri"/>
              </a:rPr>
              <a:t>Para criar inovações significativas, você precisa conhecer os seus clientes e se importar com as suas vidas.</a:t>
            </a:r>
            <a:endParaRPr lang="pt-BR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lang="pt-BR" sz="2200" b="1" strike="noStrike" spc="-1">
                <a:solidFill>
                  <a:srgbClr val="000000"/>
                </a:solidFill>
                <a:latin typeface="Calibri"/>
                <a:ea typeface="Calibri"/>
              </a:rPr>
              <a:t>Como empatizar</a:t>
            </a:r>
            <a:endParaRPr lang="pt-BR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200" b="0" strike="noStrike" spc="-1">
                <a:solidFill>
                  <a:srgbClr val="000000"/>
                </a:solidFill>
                <a:latin typeface="Calibri"/>
                <a:ea typeface="Calibri"/>
              </a:rPr>
              <a:t> Aprenda tudo que puder sobre o usuário</a:t>
            </a:r>
            <a:endParaRPr lang="pt-BR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200" b="0" strike="noStrike" spc="-1">
                <a:solidFill>
                  <a:srgbClr val="000000"/>
                </a:solidFill>
                <a:latin typeface="Calibri"/>
                <a:ea typeface="Calibri"/>
              </a:rPr>
              <a:t> Veja o usuário e sua vida</a:t>
            </a:r>
            <a:endParaRPr lang="pt-BR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200" b="0" strike="noStrike" spc="-1">
                <a:solidFill>
                  <a:srgbClr val="000000"/>
                </a:solidFill>
                <a:latin typeface="Calibri"/>
                <a:ea typeface="Calibri"/>
              </a:rPr>
              <a:t> Converse com ele</a:t>
            </a:r>
            <a:endParaRPr lang="pt-BR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br/>
            <a:endParaRPr lang="pt-BR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>
              <a:latin typeface="Arial"/>
            </a:endParaRPr>
          </a:p>
        </p:txBody>
      </p:sp>
      <p:pic>
        <p:nvPicPr>
          <p:cNvPr id="116" name="Picture 7"/>
          <p:cNvPicPr/>
          <p:nvPr/>
        </p:nvPicPr>
        <p:blipFill>
          <a:blip r:embed="rId2"/>
          <a:stretch/>
        </p:blipFill>
        <p:spPr>
          <a:xfrm>
            <a:off x="5919480" y="2880360"/>
            <a:ext cx="2369160" cy="2201400"/>
          </a:xfrm>
          <a:prstGeom prst="rect">
            <a:avLst/>
          </a:prstGeom>
          <a:ln>
            <a:noFill/>
          </a:ln>
        </p:spPr>
      </p:pic>
      <p:sp>
        <p:nvSpPr>
          <p:cNvPr id="117" name="CustomShape 4"/>
          <p:cNvSpPr/>
          <p:nvPr/>
        </p:nvSpPr>
        <p:spPr>
          <a:xfrm>
            <a:off x="4678560" y="90360"/>
            <a:ext cx="44028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1" strike="noStrike" spc="-1">
                <a:solidFill>
                  <a:srgbClr val="FF0000"/>
                </a:solidFill>
                <a:latin typeface="Calibri"/>
                <a:ea typeface="Calibri"/>
              </a:rPr>
              <a:t>Empatize</a:t>
            </a:r>
            <a:r>
              <a:rPr lang="pt-BR" sz="1800" b="0" strike="noStrike" spc="-1">
                <a:solidFill>
                  <a:srgbClr val="000000"/>
                </a:solidFill>
                <a:latin typeface="Calibri"/>
                <a:ea typeface="Calibri"/>
              </a:rPr>
              <a:t> - Defina - Idealize - Prototipe - Teste</a:t>
            </a: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118" name="TextShape 5"/>
          <p:cNvSpPr txBox="1"/>
          <p:nvPr/>
        </p:nvSpPr>
        <p:spPr>
          <a:xfrm>
            <a:off x="581040" y="6388560"/>
            <a:ext cx="5754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 (Última edição em 28/08/2018)</a:t>
            </a:r>
            <a:endParaRPr lang="pt-BR" sz="18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Defina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0" name="TextShape 2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2CA8F605-3DD3-49CF-B418-3FC2F9845838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5</a:t>
            </a:fld>
            <a:endParaRPr lang="pt-BR" sz="1800" b="0" strike="noStrike" spc="-1">
              <a:latin typeface="Times New Roman"/>
            </a:endParaRPr>
          </a:p>
        </p:txBody>
      </p:sp>
      <p:sp>
        <p:nvSpPr>
          <p:cNvPr id="121" name="CustomShape 3"/>
          <p:cNvSpPr/>
          <p:nvPr/>
        </p:nvSpPr>
        <p:spPr>
          <a:xfrm>
            <a:off x="596520" y="1950120"/>
            <a:ext cx="7573320" cy="389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400" b="0" i="1" strike="noStrike" spc="-1">
                <a:solidFill>
                  <a:srgbClr val="000000"/>
                </a:solidFill>
                <a:latin typeface="Gill Sans MT"/>
              </a:rPr>
              <a:t>Enquadrar o problema certo é o único jeito de criar a solução certa.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lang="pt-BR" sz="2400" b="1" strike="noStrike" spc="-1">
                <a:solidFill>
                  <a:srgbClr val="000000"/>
                </a:solidFill>
                <a:latin typeface="Gill Sans MT"/>
                <a:ea typeface="Calibri"/>
              </a:rPr>
              <a:t>Como definir</a:t>
            </a:r>
            <a:endParaRPr lang="pt-BR" sz="24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400" b="0" strike="noStrike" spc="-1">
                <a:solidFill>
                  <a:srgbClr val="000000"/>
                </a:solidFill>
                <a:latin typeface="Gill Sans MT"/>
                <a:ea typeface="Calibri"/>
              </a:rPr>
              <a:t>Baseado na empatia, o que te </a:t>
            </a:r>
            <a:endParaRPr lang="pt-BR" sz="24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400" b="0" strike="noStrike" spc="-1">
                <a:solidFill>
                  <a:srgbClr val="000000"/>
                </a:solidFill>
                <a:latin typeface="Gill Sans MT"/>
                <a:ea typeface="Calibri"/>
              </a:rPr>
              <a:t>surpreendeu?</a:t>
            </a:r>
            <a:endParaRPr lang="pt-BR" sz="24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400" b="0" strike="noStrike" spc="-1">
                <a:solidFill>
                  <a:srgbClr val="000000"/>
                </a:solidFill>
                <a:latin typeface="Gill Sans MT"/>
                <a:ea typeface="Calibri"/>
              </a:rPr>
              <a:t>Escreva claramente o problema que </a:t>
            </a:r>
            <a:endParaRPr lang="pt-BR" sz="24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400" b="0" strike="noStrike" spc="-1">
                <a:solidFill>
                  <a:srgbClr val="000000"/>
                </a:solidFill>
                <a:latin typeface="Gill Sans MT"/>
                <a:ea typeface="Calibri"/>
              </a:rPr>
              <a:t>estão tentando resolver.</a:t>
            </a:r>
            <a:endParaRPr lang="pt-BR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br/>
            <a:endParaRPr lang="pt-BR" sz="2400" b="0" strike="noStrike" spc="-1">
              <a:latin typeface="Arial"/>
            </a:endParaRPr>
          </a:p>
        </p:txBody>
      </p:sp>
      <p:pic>
        <p:nvPicPr>
          <p:cNvPr id="122" name="Picture 2"/>
          <p:cNvPicPr/>
          <p:nvPr/>
        </p:nvPicPr>
        <p:blipFill>
          <a:blip r:embed="rId2"/>
          <a:stretch/>
        </p:blipFill>
        <p:spPr>
          <a:xfrm>
            <a:off x="6076440" y="2987280"/>
            <a:ext cx="2332800" cy="2203200"/>
          </a:xfrm>
          <a:prstGeom prst="rect">
            <a:avLst/>
          </a:prstGeom>
          <a:ln>
            <a:noFill/>
          </a:ln>
        </p:spPr>
      </p:pic>
      <p:sp>
        <p:nvSpPr>
          <p:cNvPr id="123" name="CustomShape 4"/>
          <p:cNvSpPr/>
          <p:nvPr/>
        </p:nvSpPr>
        <p:spPr>
          <a:xfrm>
            <a:off x="4679280" y="90360"/>
            <a:ext cx="44013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latin typeface="Calibri"/>
                <a:ea typeface="Calibri"/>
              </a:rPr>
              <a:t>Empatize - </a:t>
            </a:r>
            <a:r>
              <a:rPr lang="pt-BR" sz="1800" b="1" strike="noStrike" spc="-1">
                <a:solidFill>
                  <a:srgbClr val="FF0000"/>
                </a:solidFill>
                <a:latin typeface="Calibri"/>
                <a:ea typeface="Calibri"/>
              </a:rPr>
              <a:t>Defina</a:t>
            </a:r>
            <a:r>
              <a:rPr lang="pt-BR" sz="1800" b="0" strike="noStrike" spc="-1">
                <a:solidFill>
                  <a:srgbClr val="000000"/>
                </a:solidFill>
                <a:latin typeface="Calibri"/>
                <a:ea typeface="Calibri"/>
              </a:rPr>
              <a:t> - Idealize - Prototipe - Teste</a:t>
            </a: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124" name="TextShape 5"/>
          <p:cNvSpPr txBox="1"/>
          <p:nvPr/>
        </p:nvSpPr>
        <p:spPr>
          <a:xfrm>
            <a:off x="581040" y="6388560"/>
            <a:ext cx="5754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 (Última edição em 28/08/2018)</a:t>
            </a:r>
            <a:endParaRPr lang="pt-BR" sz="18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Idealize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701A3848-7C12-4B41-95A8-50E9B9088C72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6</a:t>
            </a:fld>
            <a:endParaRPr lang="pt-BR" sz="1800" b="0" strike="noStrike" spc="-1">
              <a:latin typeface="Times New Roman"/>
            </a:endParaRPr>
          </a:p>
        </p:txBody>
      </p:sp>
      <p:sp>
        <p:nvSpPr>
          <p:cNvPr id="127" name="CustomShape 3"/>
          <p:cNvSpPr/>
          <p:nvPr/>
        </p:nvSpPr>
        <p:spPr>
          <a:xfrm>
            <a:off x="596520" y="1950120"/>
            <a:ext cx="7573320" cy="405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400" b="0" i="1" strike="noStrike" spc="-1">
                <a:solidFill>
                  <a:srgbClr val="000000"/>
                </a:solidFill>
                <a:latin typeface="Gill Sans MT"/>
              </a:rPr>
              <a:t>Não é sobre ter a ideia “certa”, é sobre gerar as mais variadas possibilidades.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lang="pt-BR" sz="2400" b="1" strike="noStrike" spc="-1">
                <a:solidFill>
                  <a:srgbClr val="000000"/>
                </a:solidFill>
                <a:latin typeface="Gill Sans MT"/>
                <a:ea typeface="Calibri"/>
              </a:rPr>
              <a:t>Como idealizar?</a:t>
            </a:r>
            <a:endParaRPr lang="pt-BR" sz="24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400" b="0" strike="noStrike" spc="-1">
                <a:solidFill>
                  <a:srgbClr val="000000"/>
                </a:solidFill>
                <a:latin typeface="Gill Sans MT"/>
                <a:ea typeface="Calibri"/>
              </a:rPr>
              <a:t>Quanto mais ideias, melhor</a:t>
            </a:r>
            <a:endParaRPr lang="pt-BR" sz="24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400" b="0" strike="noStrike" spc="-1">
                <a:solidFill>
                  <a:srgbClr val="000000"/>
                </a:solidFill>
                <a:latin typeface="Gill Sans MT"/>
                <a:ea typeface="Calibri"/>
              </a:rPr>
              <a:t>Não rejeitem ideias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lang="pt-BR" sz="2200" b="1" strike="noStrike" spc="-1">
                <a:solidFill>
                  <a:srgbClr val="000000"/>
                </a:solidFill>
                <a:latin typeface="Calibri"/>
                <a:ea typeface="Calibri"/>
              </a:rPr>
              <a:t>Vídeos úteis</a:t>
            </a:r>
            <a:endParaRPr lang="pt-BR" sz="22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200" b="0" u="sng" strike="noStrike" spc="-1">
                <a:solidFill>
                  <a:srgbClr val="828282"/>
                </a:solidFill>
                <a:uFillTx/>
                <a:latin typeface="Calibri"/>
                <a:ea typeface="Calibri"/>
                <a:hlinkClick r:id="rId2"/>
              </a:rPr>
              <a:t>How not to brainstorm!</a:t>
            </a:r>
            <a:endParaRPr lang="pt-BR" sz="22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200" b="0" u="sng" strike="noStrike" spc="-1">
                <a:solidFill>
                  <a:srgbClr val="828282"/>
                </a:solidFill>
                <a:uFillTx/>
                <a:latin typeface="Calibri"/>
                <a:ea typeface="Calibri"/>
                <a:hlinkClick r:id="rId3"/>
              </a:rPr>
              <a:t>Brainstorming Rules</a:t>
            </a:r>
            <a:br/>
            <a:r>
              <a:rPr lang="pt-BR" sz="3000" b="0" strike="noStrike" spc="-1">
                <a:solidFill>
                  <a:srgbClr val="000000"/>
                </a:solidFill>
                <a:latin typeface="Calibri"/>
              </a:rPr>
              <a:t> </a:t>
            </a:r>
            <a:endParaRPr lang="pt-BR" sz="3000" b="0" strike="noStrike" spc="-1">
              <a:latin typeface="Arial"/>
            </a:endParaRPr>
          </a:p>
        </p:txBody>
      </p:sp>
      <p:pic>
        <p:nvPicPr>
          <p:cNvPr id="128" name="Picture 5"/>
          <p:cNvPicPr/>
          <p:nvPr/>
        </p:nvPicPr>
        <p:blipFill>
          <a:blip r:embed="rId4"/>
          <a:stretch/>
        </p:blipFill>
        <p:spPr>
          <a:xfrm>
            <a:off x="6122520" y="2890440"/>
            <a:ext cx="2286360" cy="2168640"/>
          </a:xfrm>
          <a:prstGeom prst="rect">
            <a:avLst/>
          </a:prstGeom>
          <a:ln>
            <a:noFill/>
          </a:ln>
        </p:spPr>
      </p:pic>
      <p:sp>
        <p:nvSpPr>
          <p:cNvPr id="129" name="CustomShape 4"/>
          <p:cNvSpPr/>
          <p:nvPr/>
        </p:nvSpPr>
        <p:spPr>
          <a:xfrm>
            <a:off x="4678200" y="90360"/>
            <a:ext cx="44053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latin typeface="Calibri"/>
                <a:ea typeface="Calibri"/>
              </a:rPr>
              <a:t>Empatize - Defina - </a:t>
            </a:r>
            <a:r>
              <a:rPr lang="pt-BR" sz="1800" b="1" strike="noStrike" spc="-1">
                <a:solidFill>
                  <a:srgbClr val="FF0000"/>
                </a:solidFill>
                <a:latin typeface="Calibri"/>
                <a:ea typeface="Calibri"/>
              </a:rPr>
              <a:t>Idealize</a:t>
            </a:r>
            <a:r>
              <a:rPr lang="pt-BR" sz="1800" b="0" strike="noStrike" spc="-1">
                <a:solidFill>
                  <a:srgbClr val="000000"/>
                </a:solidFill>
                <a:latin typeface="Calibri"/>
                <a:ea typeface="Calibri"/>
              </a:rPr>
              <a:t> - Prototipe - Teste</a:t>
            </a: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130" name="TextShape 5"/>
          <p:cNvSpPr txBox="1"/>
          <p:nvPr/>
        </p:nvSpPr>
        <p:spPr>
          <a:xfrm>
            <a:off x="581040" y="6388560"/>
            <a:ext cx="5754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 (Última edição em 28/08/2018)</a:t>
            </a:r>
            <a:endParaRPr lang="pt-BR" sz="18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Prototipe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32" name="TextShape 2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43FC22C6-2DF7-41EC-B746-F2E44755ECB5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7</a:t>
            </a:fld>
            <a:endParaRPr lang="pt-BR" sz="1800" b="0" strike="noStrike" spc="-1">
              <a:latin typeface="Times New Roman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596520" y="1950120"/>
            <a:ext cx="7573320" cy="3380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400" b="0" i="1" strike="noStrike" spc="-1">
                <a:solidFill>
                  <a:srgbClr val="000000"/>
                </a:solidFill>
                <a:latin typeface="Gill Sans MT"/>
              </a:rPr>
              <a:t>Construa para pensar e teste para saber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lang="pt-BR" sz="2400" b="1" strike="noStrike" spc="-1">
                <a:solidFill>
                  <a:srgbClr val="000000"/>
                </a:solidFill>
                <a:latin typeface="Gill Sans MT"/>
                <a:ea typeface="Calibri"/>
              </a:rPr>
              <a:t>Como prototipar</a:t>
            </a:r>
            <a:endParaRPr lang="pt-BR" sz="24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400" b="0" strike="noStrike" spc="-1">
                <a:solidFill>
                  <a:srgbClr val="000000"/>
                </a:solidFill>
                <a:latin typeface="Gill Sans MT"/>
                <a:ea typeface="Calibri"/>
              </a:rPr>
              <a:t>Comece construindo</a:t>
            </a:r>
            <a:endParaRPr lang="pt-BR" sz="24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400" b="0" strike="noStrike" spc="-1">
                <a:solidFill>
                  <a:srgbClr val="000000"/>
                </a:solidFill>
                <a:latin typeface="Gill Sans MT"/>
                <a:ea typeface="Calibri"/>
              </a:rPr>
              <a:t>Construa com materiais simples</a:t>
            </a:r>
            <a:endParaRPr lang="pt-BR" sz="24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200" b="1" strike="noStrike" spc="-1">
                <a:solidFill>
                  <a:srgbClr val="000000"/>
                </a:solidFill>
                <a:latin typeface="Calibri"/>
                <a:ea typeface="Calibri"/>
              </a:rPr>
              <a:t>Video útil</a:t>
            </a:r>
            <a:endParaRPr lang="pt-BR" sz="22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200" b="0" u="sng" strike="noStrike" spc="-1">
                <a:solidFill>
                  <a:srgbClr val="828282"/>
                </a:solidFill>
                <a:uFillTx/>
                <a:latin typeface="Calibri"/>
                <a:ea typeface="Calibri"/>
                <a:hlinkClick r:id="rId2"/>
              </a:rPr>
              <a:t>How to make a cardboard prototype</a:t>
            </a:r>
            <a:br/>
            <a:r>
              <a:rPr lang="pt-BR" sz="3000" b="1" strike="noStrike" spc="-1">
                <a:solidFill>
                  <a:srgbClr val="000000"/>
                </a:solidFill>
                <a:latin typeface="Calibri"/>
              </a:rPr>
              <a:t> </a:t>
            </a:r>
            <a:endParaRPr lang="pt-BR" sz="3000" b="0" strike="noStrike" spc="-1">
              <a:latin typeface="Arial"/>
            </a:endParaRPr>
          </a:p>
        </p:txBody>
      </p:sp>
      <p:pic>
        <p:nvPicPr>
          <p:cNvPr id="134" name="Picture 2"/>
          <p:cNvPicPr/>
          <p:nvPr/>
        </p:nvPicPr>
        <p:blipFill>
          <a:blip r:embed="rId3"/>
          <a:stretch/>
        </p:blipFill>
        <p:spPr>
          <a:xfrm>
            <a:off x="6088680" y="2753280"/>
            <a:ext cx="2320200" cy="2271600"/>
          </a:xfrm>
          <a:prstGeom prst="rect">
            <a:avLst/>
          </a:prstGeom>
          <a:ln>
            <a:noFill/>
          </a:ln>
        </p:spPr>
      </p:pic>
      <p:sp>
        <p:nvSpPr>
          <p:cNvPr id="135" name="CustomShape 4"/>
          <p:cNvSpPr/>
          <p:nvPr/>
        </p:nvSpPr>
        <p:spPr>
          <a:xfrm>
            <a:off x="4676040" y="90360"/>
            <a:ext cx="4408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latin typeface="Calibri"/>
                <a:ea typeface="Calibri"/>
              </a:rPr>
              <a:t>Empatize - Defina - Idealize - </a:t>
            </a:r>
            <a:r>
              <a:rPr lang="pt-BR" sz="1800" b="1" strike="noStrike" spc="-1">
                <a:solidFill>
                  <a:srgbClr val="FF0000"/>
                </a:solidFill>
                <a:latin typeface="Calibri"/>
                <a:ea typeface="Calibri"/>
              </a:rPr>
              <a:t>Prototipe</a:t>
            </a:r>
            <a:r>
              <a:rPr lang="pt-BR" sz="1800" b="0" strike="noStrike" spc="-1">
                <a:solidFill>
                  <a:srgbClr val="000000"/>
                </a:solidFill>
                <a:latin typeface="Calibri"/>
                <a:ea typeface="Calibri"/>
              </a:rPr>
              <a:t> - Teste</a:t>
            </a: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136" name="TextShape 5"/>
          <p:cNvSpPr txBox="1"/>
          <p:nvPr/>
        </p:nvSpPr>
        <p:spPr>
          <a:xfrm>
            <a:off x="581040" y="6388920"/>
            <a:ext cx="5754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 (Última edição em 28/08/2018)</a:t>
            </a:r>
            <a:endParaRPr lang="pt-BR" sz="18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Teste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38" name="TextShape 2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E70FBCC4-4C4E-4406-A99E-E7315A8F90CE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8</a:t>
            </a:fld>
            <a:endParaRPr lang="pt-BR" sz="1800" b="0" strike="noStrike" spc="-1">
              <a:latin typeface="Times New Roman"/>
            </a:endParaRPr>
          </a:p>
        </p:txBody>
      </p:sp>
      <p:sp>
        <p:nvSpPr>
          <p:cNvPr id="139" name="CustomShape 3"/>
          <p:cNvSpPr/>
          <p:nvPr/>
        </p:nvSpPr>
        <p:spPr>
          <a:xfrm>
            <a:off x="596520" y="1950120"/>
            <a:ext cx="7573320" cy="30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400" b="0" i="1" strike="noStrike" spc="-1">
                <a:solidFill>
                  <a:srgbClr val="000000"/>
                </a:solidFill>
                <a:latin typeface="Gill Sans MT"/>
              </a:rPr>
              <a:t>Testar é uma oportunidade para conhecer sobre a sua solução e seu usuário.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lang="pt-BR" sz="2400" b="1" strike="noStrike" spc="-1">
                <a:solidFill>
                  <a:srgbClr val="000000"/>
                </a:solidFill>
                <a:latin typeface="Gill Sans MT"/>
                <a:ea typeface="Calibri"/>
              </a:rPr>
              <a:t>Como testar</a:t>
            </a:r>
            <a:endParaRPr lang="pt-BR" sz="24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400" b="0" strike="noStrike" spc="-1">
                <a:solidFill>
                  <a:srgbClr val="000000"/>
                </a:solidFill>
                <a:latin typeface="Gill Sans MT"/>
                <a:ea typeface="Calibri"/>
              </a:rPr>
              <a:t>Faça com que pessoas testem </a:t>
            </a:r>
            <a:endParaRPr lang="pt-BR" sz="24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400" b="0" strike="noStrike" spc="-1">
                <a:solidFill>
                  <a:srgbClr val="000000"/>
                </a:solidFill>
                <a:latin typeface="Gill Sans MT"/>
                <a:ea typeface="Calibri"/>
              </a:rPr>
              <a:t>o protótipo</a:t>
            </a:r>
            <a:br/>
            <a:endParaRPr lang="pt-BR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2400" b="0" strike="noStrike" spc="-1">
              <a:latin typeface="Arial"/>
            </a:endParaRPr>
          </a:p>
        </p:txBody>
      </p:sp>
      <p:pic>
        <p:nvPicPr>
          <p:cNvPr id="140" name="Picture 2"/>
          <p:cNvPicPr/>
          <p:nvPr/>
        </p:nvPicPr>
        <p:blipFill>
          <a:blip r:embed="rId3"/>
          <a:stretch/>
        </p:blipFill>
        <p:spPr>
          <a:xfrm>
            <a:off x="6188760" y="2719440"/>
            <a:ext cx="2220120" cy="1969560"/>
          </a:xfrm>
          <a:prstGeom prst="rect">
            <a:avLst/>
          </a:prstGeom>
          <a:ln>
            <a:noFill/>
          </a:ln>
        </p:spPr>
      </p:pic>
      <p:sp>
        <p:nvSpPr>
          <p:cNvPr id="141" name="CustomShape 4"/>
          <p:cNvSpPr/>
          <p:nvPr/>
        </p:nvSpPr>
        <p:spPr>
          <a:xfrm>
            <a:off x="4684320" y="90360"/>
            <a:ext cx="43920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latin typeface="Calibri"/>
                <a:ea typeface="Calibri"/>
              </a:rPr>
              <a:t>Empatize - Defina - Idealize - Prototipe - </a:t>
            </a:r>
            <a:r>
              <a:rPr lang="pt-BR" sz="1800" b="1" strike="noStrike" spc="-1">
                <a:solidFill>
                  <a:srgbClr val="FF0000"/>
                </a:solidFill>
                <a:latin typeface="Calibri"/>
                <a:ea typeface="Calibri"/>
              </a:rPr>
              <a:t>Teste</a:t>
            </a: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142" name="TextShape 5"/>
          <p:cNvSpPr txBox="1"/>
          <p:nvPr/>
        </p:nvSpPr>
        <p:spPr>
          <a:xfrm>
            <a:off x="581040" y="6388920"/>
            <a:ext cx="5754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 (Última edição em 28/08/2018)</a:t>
            </a:r>
            <a:endParaRPr lang="pt-BR" sz="18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o Processo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4" name="TextShape 2"/>
          <p:cNvSpPr txBox="1"/>
          <p:nvPr/>
        </p:nvSpPr>
        <p:spPr>
          <a:xfrm>
            <a:off x="259560" y="2968200"/>
            <a:ext cx="2680920" cy="29498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91440" lvl="1" indent="-9108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4590B8"/>
              </a:buClr>
              <a:buFont typeface="Calibri"/>
              <a:buChar char=" "/>
            </a:pPr>
            <a:r>
              <a:rPr lang="en-US" sz="1600" b="0" strike="noStrike" spc="-1">
                <a:solidFill>
                  <a:srgbClr val="3D3D3D"/>
                </a:solidFill>
                <a:latin typeface="Gill Sans MT"/>
              </a:rPr>
              <a:t>Seja bastante minucioso quando pesquisar na internet</a:t>
            </a:r>
          </a:p>
          <a:p>
            <a:pPr marL="91440" lvl="1" indent="-9108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4590B8"/>
              </a:buClr>
              <a:buFont typeface="Calibri"/>
              <a:buChar char=" "/>
            </a:pPr>
            <a:r>
              <a:rPr lang="en-US" sz="1600" b="0" strike="noStrike" spc="-1">
                <a:solidFill>
                  <a:srgbClr val="3D3D3D"/>
                </a:solidFill>
                <a:latin typeface="Gill Sans MT"/>
              </a:rPr>
              <a:t>Dica: Pense em maneiras diferentes de desenvolver a solução. </a:t>
            </a:r>
          </a:p>
          <a:p>
            <a:pPr marL="91440" lvl="1" indent="-9108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4590B8"/>
              </a:buClr>
              <a:buFont typeface="Calibri"/>
              <a:buChar char=" "/>
            </a:pPr>
            <a:r>
              <a:rPr lang="en-US" sz="1600" b="0" strike="noStrike" spc="-1">
                <a:solidFill>
                  <a:srgbClr val="3D3D3D"/>
                </a:solidFill>
                <a:latin typeface="Gill Sans MT"/>
              </a:rPr>
              <a:t>Por exemplo, para nosso projeto, o BeeHaven, pesquisamos “bee hive covers”, “hive protectors”, “bee hive ventilation”, “hive wraps”, etc. </a:t>
            </a:r>
          </a:p>
        </p:txBody>
      </p:sp>
      <p:sp>
        <p:nvSpPr>
          <p:cNvPr id="145" name="TextShape 3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8DEF46A8-3FAE-4F74-A35A-7C40A77F6ECF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9</a:t>
            </a:fld>
            <a:endParaRPr lang="pt-BR" sz="1800" b="0" strike="noStrike" spc="-1">
              <a:latin typeface="Times New Roman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663840" y="2111760"/>
            <a:ext cx="1964520" cy="728640"/>
          </a:xfrm>
          <a:prstGeom prst="rect">
            <a:avLst/>
          </a:prstGeom>
          <a:solidFill>
            <a:srgbClr val="034A85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800" b="0" strike="noStrike" spc="-1">
                <a:solidFill>
                  <a:srgbClr val="FFFFFF"/>
                </a:solidFill>
                <a:latin typeface="Gill Sans MT"/>
              </a:rPr>
              <a:t>Soluções Existentes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47" name="CustomShape 5"/>
          <p:cNvSpPr/>
          <p:nvPr/>
        </p:nvSpPr>
        <p:spPr>
          <a:xfrm>
            <a:off x="3643560" y="2111760"/>
            <a:ext cx="1964520" cy="728640"/>
          </a:xfrm>
          <a:prstGeom prst="rect">
            <a:avLst/>
          </a:prstGeom>
          <a:solidFill>
            <a:srgbClr val="034A85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800" b="0" strike="noStrike" spc="-1">
                <a:solidFill>
                  <a:srgbClr val="FFFFFF"/>
                </a:solidFill>
                <a:latin typeface="Gill Sans MT"/>
              </a:rPr>
              <a:t>Melhorias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48" name="CustomShape 6"/>
          <p:cNvSpPr/>
          <p:nvPr/>
        </p:nvSpPr>
        <p:spPr>
          <a:xfrm>
            <a:off x="6434280" y="2111760"/>
            <a:ext cx="1964520" cy="728640"/>
          </a:xfrm>
          <a:prstGeom prst="rect">
            <a:avLst/>
          </a:prstGeom>
          <a:solidFill>
            <a:srgbClr val="034A85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1800" b="0" strike="noStrike" spc="-1">
                <a:solidFill>
                  <a:srgbClr val="FFFFFF"/>
                </a:solidFill>
                <a:latin typeface="Gill Sans MT"/>
              </a:rPr>
              <a:t>Desenvolver Ideias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49" name="CustomShape 7"/>
          <p:cNvSpPr/>
          <p:nvPr/>
        </p:nvSpPr>
        <p:spPr>
          <a:xfrm>
            <a:off x="3114720" y="2918880"/>
            <a:ext cx="2873160" cy="335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rIns="0">
            <a:normAutofit/>
          </a:bodyPr>
          <a:lstStyle/>
          <a:p>
            <a:pPr marL="91440" lvl="1" indent="-9108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A3260"/>
              </a:buClr>
              <a:buFont typeface="Calibri"/>
              <a:buChar char=" "/>
            </a:pPr>
            <a:r>
              <a:rPr lang="pt-BR" sz="1600" b="0" strike="noStrike" spc="-1">
                <a:solidFill>
                  <a:srgbClr val="404040"/>
                </a:solidFill>
                <a:latin typeface="Gill Sans MT"/>
              </a:rPr>
              <a:t>Pense em uma solução que irá melhorar a resolução do problema com maior eficiência.</a:t>
            </a:r>
            <a:endParaRPr lang="pt-BR" sz="1600" b="0" strike="noStrike" spc="-1">
              <a:latin typeface="Arial"/>
            </a:endParaRPr>
          </a:p>
          <a:p>
            <a:pPr marL="91440" lvl="1" indent="-9108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A3260"/>
              </a:buClr>
              <a:buFont typeface="Calibri"/>
              <a:buChar char=" "/>
            </a:pPr>
            <a:r>
              <a:rPr lang="pt-BR" sz="1600" b="0" strike="noStrike" spc="-1">
                <a:solidFill>
                  <a:srgbClr val="404040"/>
                </a:solidFill>
                <a:latin typeface="Gill Sans MT"/>
              </a:rPr>
              <a:t>Dica: Na FIRST LEGO League, a Solução Inovadora não tem que ser completamente nova. Pode se melhorar algo já existente.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150" name="CustomShape 8"/>
          <p:cNvSpPr/>
          <p:nvPr/>
        </p:nvSpPr>
        <p:spPr>
          <a:xfrm rot="16200000" flipH="1" flipV="1">
            <a:off x="4484700" y="-1070100"/>
            <a:ext cx="360" cy="5769720"/>
          </a:xfrm>
          <a:prstGeom prst="bentConnector3">
            <a:avLst>
              <a:gd name="adj1" fmla="val 0"/>
            </a:avLst>
          </a:prstGeom>
          <a:noFill/>
          <a:ln>
            <a:solidFill>
              <a:srgbClr val="652C9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9"/>
          <p:cNvSpPr/>
          <p:nvPr/>
        </p:nvSpPr>
        <p:spPr>
          <a:xfrm>
            <a:off x="6054120" y="2938320"/>
            <a:ext cx="2724480" cy="270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91440" lvl="1" indent="-9108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A3260"/>
              </a:buClr>
              <a:buFont typeface="Calibri"/>
              <a:buChar char=" "/>
            </a:pPr>
            <a:r>
              <a:rPr lang="pt-BR" sz="1600" b="0" strike="noStrike" spc="-1">
                <a:solidFill>
                  <a:srgbClr val="404040"/>
                </a:solidFill>
                <a:latin typeface="Gill Sans MT"/>
              </a:rPr>
              <a:t>A cada encontro via Google Drive, compartilhe ideias como equipe para desenvolver uma solução bem fundamentada.</a:t>
            </a:r>
            <a:endParaRPr lang="pt-BR" sz="1600" b="0" strike="noStrike" spc="-1">
              <a:latin typeface="Arial"/>
            </a:endParaRPr>
          </a:p>
          <a:p>
            <a:pPr marL="91440" lvl="1" indent="-9108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A3260"/>
              </a:buClr>
              <a:buFont typeface="Calibri"/>
              <a:buChar char=" "/>
            </a:pPr>
            <a:r>
              <a:rPr lang="pt-BR" sz="1600" b="0" strike="noStrike" spc="-1">
                <a:solidFill>
                  <a:srgbClr val="404040"/>
                </a:solidFill>
                <a:latin typeface="Gill Sans MT"/>
              </a:rPr>
              <a:t>Conforme a equipe desenvolve a solução, volte a pesquisar e verifique se já não existe uma solução. 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152" name="CustomShape 10"/>
          <p:cNvSpPr/>
          <p:nvPr/>
        </p:nvSpPr>
        <p:spPr>
          <a:xfrm>
            <a:off x="2901240" y="2224440"/>
            <a:ext cx="469080" cy="5320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4CF39"/>
          </a:solidFill>
          <a:ln>
            <a:solidFill>
              <a:srgbClr val="652C9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11"/>
          <p:cNvSpPr/>
          <p:nvPr/>
        </p:nvSpPr>
        <p:spPr>
          <a:xfrm>
            <a:off x="5819400" y="2189520"/>
            <a:ext cx="469080" cy="5320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4CF39"/>
          </a:solidFill>
          <a:ln>
            <a:solidFill>
              <a:srgbClr val="652C9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TextShape 12"/>
          <p:cNvSpPr txBox="1"/>
          <p:nvPr/>
        </p:nvSpPr>
        <p:spPr>
          <a:xfrm>
            <a:off x="581040" y="6388920"/>
            <a:ext cx="5754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 (Última edição em 28/08/2018)</a:t>
            </a:r>
            <a:endParaRPr lang="pt-BR" sz="18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FLLTutorialsTemplate</Template>
  <TotalTime>257</TotalTime>
  <Words>1017</Words>
  <Application>Microsoft Macintosh PowerPoint</Application>
  <PresentationFormat>On-screen Show (4:3)</PresentationFormat>
  <Paragraphs>128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Calibri</vt:lpstr>
      <vt:lpstr>DejaVu Sans</vt:lpstr>
      <vt:lpstr>Gill Sans MT</vt:lpstr>
      <vt:lpstr>Symbol</vt:lpstr>
      <vt:lpstr>Times New Roman</vt:lpstr>
      <vt:lpstr>Wingdings</vt:lpstr>
      <vt:lpstr>Wingdings 2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Sanjay Seshan</dc:creator>
  <dc:description/>
  <cp:lastModifiedBy>Sanjay Seshan</cp:lastModifiedBy>
  <cp:revision>45</cp:revision>
  <cp:lastPrinted>2017-08-26T14:53:50Z</cp:lastPrinted>
  <dcterms:created xsi:type="dcterms:W3CDTF">2017-08-13T17:46:18Z</dcterms:created>
  <dcterms:modified xsi:type="dcterms:W3CDTF">2018-10-01T13:03:32Z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14</vt:i4>
  </property>
</Properties>
</file>